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8" r:id="rId1"/>
  </p:sldMasterIdLst>
  <p:notesMasterIdLst>
    <p:notesMasterId r:id="rId12"/>
  </p:notesMasterIdLst>
  <p:handoutMasterIdLst>
    <p:handoutMasterId r:id="rId13"/>
  </p:handoutMasterIdLst>
  <p:sldIdLst>
    <p:sldId id="1295" r:id="rId2"/>
    <p:sldId id="1240" r:id="rId3"/>
    <p:sldId id="1307" r:id="rId4"/>
    <p:sldId id="1245" r:id="rId5"/>
    <p:sldId id="1296" r:id="rId6"/>
    <p:sldId id="1318" r:id="rId7"/>
    <p:sldId id="1319" r:id="rId8"/>
    <p:sldId id="1314" r:id="rId9"/>
    <p:sldId id="1308" r:id="rId10"/>
    <p:sldId id="1285" r:id="rId11"/>
  </p:sldIdLst>
  <p:sldSz cx="2438400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1" userDrawn="1">
          <p15:clr>
            <a:srgbClr val="A4A3A4"/>
          </p15:clr>
        </p15:guide>
        <p15:guide id="2" pos="153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éo Humbert" initials="TH" lastIdx="1" clrIdx="0">
    <p:extLst>
      <p:ext uri="{19B8F6BF-5375-455C-9EA6-DF929625EA0E}">
        <p15:presenceInfo xmlns:p15="http://schemas.microsoft.com/office/powerpoint/2012/main" userId="S::theo.humbert@student.ecp.fr::2be5640f-0de3-4f11-b15d-5405ca43f1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11893"/>
    <a:srgbClr val="0052FF"/>
    <a:srgbClr val="B3D7FF"/>
    <a:srgbClr val="4180FF"/>
    <a:srgbClr val="7892A2"/>
    <a:srgbClr val="0D1739"/>
    <a:srgbClr val="9A2734"/>
    <a:srgbClr val="F2ADC7"/>
    <a:srgbClr val="CDCDCD"/>
    <a:srgbClr val="351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5" autoAdjust="0"/>
    <p:restoredTop sz="86422" autoAdjust="0"/>
  </p:normalViewPr>
  <p:slideViewPr>
    <p:cSldViewPr snapToGrid="0" snapToObjects="1">
      <p:cViewPr varScale="1">
        <p:scale>
          <a:sx n="34" d="100"/>
          <a:sy n="34" d="100"/>
        </p:scale>
        <p:origin x="256" y="736"/>
      </p:cViewPr>
      <p:guideLst>
        <p:guide orient="horz" pos="1381"/>
        <p:guide pos="153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Feuil1!$B$2:$B$8</c:f>
              <c:numCache>
                <c:formatCode>General</c:formatCode>
                <c:ptCount val="7"/>
                <c:pt idx="0">
                  <c:v>4954</c:v>
                </c:pt>
                <c:pt idx="1">
                  <c:v>4954</c:v>
                </c:pt>
                <c:pt idx="2">
                  <c:v>4954</c:v>
                </c:pt>
                <c:pt idx="3">
                  <c:v>4954</c:v>
                </c:pt>
                <c:pt idx="4">
                  <c:v>4954</c:v>
                </c:pt>
                <c:pt idx="5">
                  <c:v>4954</c:v>
                </c:pt>
                <c:pt idx="6">
                  <c:v>4954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B-8449-B366-FCCDF9FF63F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Feuil1!$C$2:$C$8</c:f>
              <c:numCache>
                <c:formatCode>General</c:formatCode>
                <c:ptCount val="7"/>
                <c:pt idx="0">
                  <c:v>5918</c:v>
                </c:pt>
                <c:pt idx="1">
                  <c:v>5557</c:v>
                </c:pt>
                <c:pt idx="2">
                  <c:v>4562</c:v>
                </c:pt>
                <c:pt idx="3">
                  <c:v>3384</c:v>
                </c:pt>
                <c:pt idx="4">
                  <c:v>2187</c:v>
                </c:pt>
                <c:pt idx="5">
                  <c:v>1765</c:v>
                </c:pt>
                <c:pt idx="6">
                  <c:v>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B-8449-B366-FCCDF9FF63F7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Feuil1!$D$2:$D$8</c:f>
              <c:numCache>
                <c:formatCode>General</c:formatCode>
                <c:ptCount val="7"/>
                <c:pt idx="0">
                  <c:v>6734</c:v>
                </c:pt>
                <c:pt idx="1">
                  <c:v>6808</c:v>
                </c:pt>
                <c:pt idx="2">
                  <c:v>5291</c:v>
                </c:pt>
                <c:pt idx="3">
                  <c:v>4092</c:v>
                </c:pt>
                <c:pt idx="4">
                  <c:v>2864</c:v>
                </c:pt>
                <c:pt idx="5">
                  <c:v>3328</c:v>
                </c:pt>
                <c:pt idx="6">
                  <c:v>1531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B-8449-B366-FCCDF9FF63F7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Feuil1!$E$2:$E$8</c:f>
              <c:numCache>
                <c:formatCode>General</c:formatCode>
                <c:ptCount val="7"/>
                <c:pt idx="0">
                  <c:v>7202</c:v>
                </c:pt>
                <c:pt idx="1">
                  <c:v>7865</c:v>
                </c:pt>
                <c:pt idx="2">
                  <c:v>6394</c:v>
                </c:pt>
                <c:pt idx="3">
                  <c:v>4413</c:v>
                </c:pt>
                <c:pt idx="4">
                  <c:v>3030</c:v>
                </c:pt>
                <c:pt idx="5">
                  <c:v>4638</c:v>
                </c:pt>
                <c:pt idx="6">
                  <c:v>1816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2B-8449-B366-FCCDF9FF63F7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Feuil1!$F$2:$F$8</c:f>
              <c:numCache>
                <c:formatCode>General</c:formatCode>
                <c:ptCount val="7"/>
                <c:pt idx="0">
                  <c:v>7365</c:v>
                </c:pt>
                <c:pt idx="1">
                  <c:v>8735</c:v>
                </c:pt>
                <c:pt idx="2">
                  <c:v>7372</c:v>
                </c:pt>
                <c:pt idx="3">
                  <c:v>4737</c:v>
                </c:pt>
                <c:pt idx="4">
                  <c:v>3391</c:v>
                </c:pt>
                <c:pt idx="5">
                  <c:v>4754</c:v>
                </c:pt>
                <c:pt idx="6">
                  <c:v>2905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B-8449-B366-FCCDF9FF63F7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Feuil1!$A$2:$A$8</c:f>
              <c:numCache>
                <c:formatCode>0%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0.25</c:v>
                </c:pt>
                <c:pt idx="3">
                  <c:v>0.5</c:v>
                </c:pt>
                <c:pt idx="4">
                  <c:v>0.75</c:v>
                </c:pt>
                <c:pt idx="5">
                  <c:v>0.95</c:v>
                </c:pt>
                <c:pt idx="6">
                  <c:v>0.99</c:v>
                </c:pt>
              </c:numCache>
            </c:numRef>
          </c:cat>
          <c:val>
            <c:numRef>
              <c:f>Feuil1!$G$2:$G$8</c:f>
              <c:numCache>
                <c:formatCode>General</c:formatCode>
                <c:ptCount val="7"/>
                <c:pt idx="0">
                  <c:v>7774</c:v>
                </c:pt>
                <c:pt idx="1">
                  <c:v>8735</c:v>
                </c:pt>
                <c:pt idx="2">
                  <c:v>7525</c:v>
                </c:pt>
                <c:pt idx="3">
                  <c:v>4896</c:v>
                </c:pt>
                <c:pt idx="4">
                  <c:v>3391</c:v>
                </c:pt>
                <c:pt idx="5">
                  <c:v>4754</c:v>
                </c:pt>
                <c:pt idx="6">
                  <c:v>2905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2B-8449-B366-FCCDF9FF6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9964191"/>
        <c:axId val="1939972015"/>
      </c:barChart>
      <c:catAx>
        <c:axId val="1939964191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9972015"/>
        <c:crosses val="autoZero"/>
        <c:auto val="1"/>
        <c:lblAlgn val="ctr"/>
        <c:lblOffset val="100"/>
        <c:noMultiLvlLbl val="0"/>
      </c:catAx>
      <c:valAx>
        <c:axId val="1939972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39964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22:01:12.176" idx="1">
    <p:pos x="13961" y="1504"/>
    <p:text>Expliquer mieux ce que représentes r et gamma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52F6-1463-BB4E-BF64-FBCFA779BD71}" type="datetimeFigureOut">
              <a:rPr lang="fr-FR" smtClean="0"/>
              <a:t>07/05/2019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15454-EB1A-B249-AA17-F92F83228D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22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762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1" cy="4775200"/>
          </a:xfrm>
        </p:spPr>
        <p:txBody>
          <a:bodyPr anchor="b"/>
          <a:lstStyle>
            <a:lvl1pPr algn="ctr">
              <a:defRPr sz="1200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404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241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576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59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-1"/>
            <a:ext cx="24384005" cy="9906001"/>
          </a:xfrm>
        </p:spPr>
        <p:txBody>
          <a:bodyPr rtlCol="0">
            <a:normAutofit/>
          </a:bodyPr>
          <a:lstStyle>
            <a:lvl1pPr marL="0" indent="0">
              <a:buNone/>
              <a:defRPr sz="2001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Freeform 38"/>
          <p:cNvSpPr>
            <a:spLocks noChangeArrowheads="1"/>
          </p:cNvSpPr>
          <p:nvPr userDrawn="1"/>
        </p:nvSpPr>
        <p:spPr bwMode="auto">
          <a:xfrm>
            <a:off x="21963136" y="13038868"/>
            <a:ext cx="125096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  <p:sp>
        <p:nvSpPr>
          <p:cNvPr id="9" name="Freeform 38"/>
          <p:cNvSpPr>
            <a:spLocks noChangeArrowheads="1"/>
          </p:cNvSpPr>
          <p:nvPr userDrawn="1"/>
        </p:nvSpPr>
        <p:spPr bwMode="auto">
          <a:xfrm flipH="1">
            <a:off x="22371000" y="13038430"/>
            <a:ext cx="124437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2908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190678" y="8070082"/>
            <a:ext cx="5972587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208599" y="2811131"/>
            <a:ext cx="5969001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203480" y="8070082"/>
            <a:ext cx="5972587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  <p:sp>
        <p:nvSpPr>
          <p:cNvPr id="12" name="Freeform 38"/>
          <p:cNvSpPr>
            <a:spLocks noChangeArrowheads="1"/>
          </p:cNvSpPr>
          <p:nvPr userDrawn="1"/>
        </p:nvSpPr>
        <p:spPr bwMode="auto">
          <a:xfrm>
            <a:off x="21963136" y="13038868"/>
            <a:ext cx="125096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  <p:sp>
        <p:nvSpPr>
          <p:cNvPr id="14" name="Freeform 38"/>
          <p:cNvSpPr>
            <a:spLocks noChangeArrowheads="1"/>
          </p:cNvSpPr>
          <p:nvPr userDrawn="1"/>
        </p:nvSpPr>
        <p:spPr bwMode="auto">
          <a:xfrm flipH="1">
            <a:off x="22371000" y="13038430"/>
            <a:ext cx="124437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19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3090" y="4391315"/>
            <a:ext cx="24384000" cy="425017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406922" y="5008698"/>
            <a:ext cx="2763501" cy="4905812"/>
          </a:xfrm>
        </p:spPr>
        <p:txBody>
          <a:bodyPr>
            <a:normAutofit/>
          </a:bodyPr>
          <a:lstStyle>
            <a:lvl1pPr marL="0" indent="0">
              <a:buNone/>
              <a:defRPr sz="2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668692" y="5008698"/>
            <a:ext cx="2763501" cy="4905812"/>
          </a:xfrm>
        </p:spPr>
        <p:txBody>
          <a:bodyPr>
            <a:normAutofit/>
          </a:bodyPr>
          <a:lstStyle>
            <a:lvl1pPr marL="0" indent="0">
              <a:buNone/>
              <a:defRPr sz="2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7041893" y="5008698"/>
            <a:ext cx="2763501" cy="4905812"/>
          </a:xfrm>
        </p:spPr>
        <p:txBody>
          <a:bodyPr>
            <a:normAutofit/>
          </a:bodyPr>
          <a:lstStyle>
            <a:lvl1pPr marL="0" indent="0">
              <a:buNone/>
              <a:defRPr sz="2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3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7860" y="4057984"/>
            <a:ext cx="2810997" cy="4965334"/>
          </a:xfrm>
        </p:spPr>
        <p:txBody>
          <a:bodyPr>
            <a:normAutofit/>
          </a:bodyPr>
          <a:lstStyle>
            <a:lvl1pPr marL="0" indent="0">
              <a:buNone/>
              <a:defRPr sz="28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36304" y="4102544"/>
            <a:ext cx="2810997" cy="4965334"/>
          </a:xfrm>
        </p:spPr>
        <p:txBody>
          <a:bodyPr>
            <a:normAutofit/>
          </a:bodyPr>
          <a:lstStyle>
            <a:lvl1pPr marL="0" indent="0">
              <a:buNone/>
              <a:defRPr sz="28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0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7958740" y="5627022"/>
            <a:ext cx="8359891" cy="6228342"/>
          </a:xfrm>
        </p:spPr>
        <p:txBody>
          <a:bodyPr>
            <a:normAutofit/>
          </a:bodyPr>
          <a:lstStyle>
            <a:lvl1pPr marL="0" indent="0">
              <a:buNone/>
              <a:defRPr sz="2001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9432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8273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81850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93016" y="3099321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9114" y="3103928"/>
            <a:ext cx="1262201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017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6330" y="3206029"/>
            <a:ext cx="2519884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1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9062" y="3185107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1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9974" y="3218013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983" rtl="0" eaLnBrk="1" fontAlgn="auto" latinLnBrk="0" hangingPunct="1">
              <a:lnSpc>
                <a:spcPct val="130000"/>
              </a:lnSpc>
              <a:spcBef>
                <a:spcPts val="2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1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8654" y="3218013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983" rtl="0" eaLnBrk="1" fontAlgn="auto" latinLnBrk="0" hangingPunct="1">
              <a:lnSpc>
                <a:spcPct val="130000"/>
              </a:lnSpc>
              <a:spcBef>
                <a:spcPts val="2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1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8516" y="8108515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1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9070" y="8108515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983" rtl="0" eaLnBrk="1" fontAlgn="auto" latinLnBrk="0" hangingPunct="1">
              <a:lnSpc>
                <a:spcPct val="130000"/>
              </a:lnSpc>
              <a:spcBef>
                <a:spcPts val="2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1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2144" y="8080093"/>
            <a:ext cx="2519884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983" rtl="0" eaLnBrk="1" fontAlgn="auto" latinLnBrk="0" hangingPunct="1">
              <a:lnSpc>
                <a:spcPct val="130000"/>
              </a:lnSpc>
              <a:spcBef>
                <a:spcPts val="2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1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7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24406286" cy="13716001"/>
          </a:xfrm>
        </p:spPr>
        <p:txBody>
          <a:bodyPr>
            <a:normAutofit/>
          </a:bodyPr>
          <a:lstStyle>
            <a:lvl1pPr marL="0" indent="0">
              <a:buNone/>
              <a:defRPr sz="3201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556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8400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20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437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3986492"/>
            <a:ext cx="8116674" cy="5270632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233346" y="3986492"/>
            <a:ext cx="8118532" cy="5270632"/>
          </a:xfrm>
        </p:spPr>
      </p:sp>
    </p:spTree>
    <p:extLst>
      <p:ext uri="{BB962C8B-B14F-4D97-AF65-F5344CB8AC3E}">
        <p14:creationId xmlns:p14="http://schemas.microsoft.com/office/powerpoint/2010/main" val="1097549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57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1" y="3419477"/>
            <a:ext cx="21031200" cy="5705474"/>
          </a:xfrm>
        </p:spPr>
        <p:txBody>
          <a:bodyPr anchor="b"/>
          <a:lstStyle>
            <a:lvl1pPr>
              <a:defRPr sz="1200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1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45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92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33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78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22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67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11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00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363200" cy="8702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68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730251"/>
            <a:ext cx="21031200" cy="265112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45" indent="0">
              <a:buNone/>
              <a:defRPr sz="4000" b="1"/>
            </a:lvl2pPr>
            <a:lvl3pPr marL="1828892" indent="0">
              <a:buNone/>
              <a:defRPr sz="3600" b="1"/>
            </a:lvl3pPr>
            <a:lvl4pPr marL="2743337" indent="0">
              <a:buNone/>
              <a:defRPr sz="3200" b="1"/>
            </a:lvl4pPr>
            <a:lvl5pPr marL="3657783" indent="0">
              <a:buNone/>
              <a:defRPr sz="3200" b="1"/>
            </a:lvl5pPr>
            <a:lvl6pPr marL="4572228" indent="0">
              <a:buNone/>
              <a:defRPr sz="3200" b="1"/>
            </a:lvl6pPr>
            <a:lvl7pPr marL="5486674" indent="0">
              <a:buNone/>
              <a:defRPr sz="3200" b="1"/>
            </a:lvl7pPr>
            <a:lvl8pPr marL="6401120" indent="0">
              <a:buNone/>
              <a:defRPr sz="3200" b="1"/>
            </a:lvl8pPr>
            <a:lvl9pPr marL="7315565" indent="0">
              <a:buNone/>
              <a:defRPr sz="3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45" indent="0">
              <a:buNone/>
              <a:defRPr sz="4000" b="1"/>
            </a:lvl2pPr>
            <a:lvl3pPr marL="1828892" indent="0">
              <a:buNone/>
              <a:defRPr sz="3600" b="1"/>
            </a:lvl3pPr>
            <a:lvl4pPr marL="2743337" indent="0">
              <a:buNone/>
              <a:defRPr sz="3200" b="1"/>
            </a:lvl4pPr>
            <a:lvl5pPr marL="3657783" indent="0">
              <a:buNone/>
              <a:defRPr sz="3200" b="1"/>
            </a:lvl5pPr>
            <a:lvl6pPr marL="4572228" indent="0">
              <a:buNone/>
              <a:defRPr sz="3200" b="1"/>
            </a:lvl6pPr>
            <a:lvl7pPr marL="5486674" indent="0">
              <a:buNone/>
              <a:defRPr sz="3200" b="1"/>
            </a:lvl7pPr>
            <a:lvl8pPr marL="6401120" indent="0">
              <a:buNone/>
              <a:defRPr sz="3200" b="1"/>
            </a:lvl8pPr>
            <a:lvl9pPr marL="7315565" indent="0">
              <a:buNone/>
              <a:defRPr sz="3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05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3475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50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7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1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45" indent="0">
              <a:buNone/>
              <a:defRPr sz="2800"/>
            </a:lvl2pPr>
            <a:lvl3pPr marL="1828892" indent="0">
              <a:buNone/>
              <a:defRPr sz="2400"/>
            </a:lvl3pPr>
            <a:lvl4pPr marL="2743337" indent="0">
              <a:buNone/>
              <a:defRPr sz="2001"/>
            </a:lvl4pPr>
            <a:lvl5pPr marL="3657783" indent="0">
              <a:buNone/>
              <a:defRPr sz="2001"/>
            </a:lvl5pPr>
            <a:lvl6pPr marL="4572228" indent="0">
              <a:buNone/>
              <a:defRPr sz="2001"/>
            </a:lvl6pPr>
            <a:lvl7pPr marL="5486674" indent="0">
              <a:buNone/>
              <a:defRPr sz="2001"/>
            </a:lvl7pPr>
            <a:lvl8pPr marL="6401120" indent="0">
              <a:buNone/>
              <a:defRPr sz="2001"/>
            </a:lvl8pPr>
            <a:lvl9pPr marL="7315565" indent="0">
              <a:buNone/>
              <a:defRPr sz="200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705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7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45" indent="0">
              <a:buNone/>
              <a:defRPr sz="5601"/>
            </a:lvl2pPr>
            <a:lvl3pPr marL="1828892" indent="0">
              <a:buNone/>
              <a:defRPr sz="4800"/>
            </a:lvl3pPr>
            <a:lvl4pPr marL="2743337" indent="0">
              <a:buNone/>
              <a:defRPr sz="4000"/>
            </a:lvl4pPr>
            <a:lvl5pPr marL="3657783" indent="0">
              <a:buNone/>
              <a:defRPr sz="4000"/>
            </a:lvl5pPr>
            <a:lvl6pPr marL="4572228" indent="0">
              <a:buNone/>
              <a:defRPr sz="4000"/>
            </a:lvl6pPr>
            <a:lvl7pPr marL="5486674" indent="0">
              <a:buNone/>
              <a:defRPr sz="4000"/>
            </a:lvl7pPr>
            <a:lvl8pPr marL="6401120" indent="0">
              <a:buNone/>
              <a:defRPr sz="4000"/>
            </a:lvl8pPr>
            <a:lvl9pPr marL="7315565" indent="0">
              <a:buNone/>
              <a:defRPr sz="4000"/>
            </a:lvl9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45" indent="0">
              <a:buNone/>
              <a:defRPr sz="2800"/>
            </a:lvl2pPr>
            <a:lvl3pPr marL="1828892" indent="0">
              <a:buNone/>
              <a:defRPr sz="2400"/>
            </a:lvl3pPr>
            <a:lvl4pPr marL="2743337" indent="0">
              <a:buNone/>
              <a:defRPr sz="2001"/>
            </a:lvl4pPr>
            <a:lvl5pPr marL="3657783" indent="0">
              <a:buNone/>
              <a:defRPr sz="2001"/>
            </a:lvl5pPr>
            <a:lvl6pPr marL="4572228" indent="0">
              <a:buNone/>
              <a:defRPr sz="2001"/>
            </a:lvl6pPr>
            <a:lvl7pPr marL="5486674" indent="0">
              <a:buNone/>
              <a:defRPr sz="2001"/>
            </a:lvl7pPr>
            <a:lvl8pPr marL="6401120" indent="0">
              <a:buNone/>
              <a:defRPr sz="2001"/>
            </a:lvl8pPr>
            <a:lvl9pPr marL="7315565" indent="0">
              <a:buNone/>
              <a:defRPr sz="200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6118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1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1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1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1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2" r:id="rId12"/>
    <p:sldLayoutId id="2147483798" r:id="rId13"/>
    <p:sldLayoutId id="2147483797" r:id="rId14"/>
    <p:sldLayoutId id="2147483694" r:id="rId15"/>
    <p:sldLayoutId id="2147483821" r:id="rId16"/>
    <p:sldLayoutId id="2147483809" r:id="rId17"/>
    <p:sldLayoutId id="2147483820" r:id="rId18"/>
    <p:sldLayoutId id="2147483844" r:id="rId19"/>
    <p:sldLayoutId id="2147483848" r:id="rId20"/>
    <p:sldLayoutId id="2147484165" r:id="rId21"/>
    <p:sldLayoutId id="2147484166" r:id="rId22"/>
    <p:sldLayoutId id="2147484167" r:id="rId23"/>
    <p:sldLayoutId id="2147484168" r:id="rId24"/>
    <p:sldLayoutId id="2147484169" r:id="rId25"/>
  </p:sldLayoutIdLst>
  <p:hf hdr="0" ftr="0" dt="0"/>
  <p:txStyles>
    <p:titleStyle>
      <a:lvl1pPr algn="l" defTabSz="1828892" rtl="0" eaLnBrk="1" latinLnBrk="0" hangingPunct="1">
        <a:lnSpc>
          <a:spcPct val="90000"/>
        </a:lnSpc>
        <a:spcBef>
          <a:spcPct val="0"/>
        </a:spcBef>
        <a:buNone/>
        <a:defRPr sz="88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23" indent="-457223" algn="l" defTabSz="1828892" rtl="0" eaLnBrk="1" latinLnBrk="0" hangingPunct="1">
        <a:lnSpc>
          <a:spcPct val="90000"/>
        </a:lnSpc>
        <a:spcBef>
          <a:spcPts val="2001"/>
        </a:spcBef>
        <a:buFont typeface="Arial" panose="020B0604020202020204" pitchFamily="34" charset="0"/>
        <a:buChar char="•"/>
        <a:defRPr sz="5601" kern="1200">
          <a:solidFill>
            <a:schemeClr val="tx1"/>
          </a:solidFill>
          <a:latin typeface="+mn-lt"/>
          <a:ea typeface="+mn-ea"/>
          <a:cs typeface="+mn-cs"/>
        </a:defRPr>
      </a:lvl1pPr>
      <a:lvl2pPr marL="1371668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115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560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005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451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897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343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788" indent="-457223" algn="l" defTabSz="18288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45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92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337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783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228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674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1120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565" algn="l" defTabSz="182889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tiff"/><Relationship Id="rId11" Type="http://schemas.openxmlformats.org/officeDocument/2006/relationships/image" Target="../media/image29.tiff"/><Relationship Id="rId5" Type="http://schemas.openxmlformats.org/officeDocument/2006/relationships/image" Target="../media/image26.png"/><Relationship Id="rId10" Type="http://schemas.microsoft.com/office/2007/relationships/hdphoto" Target="../media/hdphoto8.wdp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tiff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comments" Target="../comments/comment1.xml"/><Relationship Id="rId4" Type="http://schemas.openxmlformats.org/officeDocument/2006/relationships/image" Target="../media/image25.png"/><Relationship Id="rId9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F7FFE2-F04C-5D43-A072-A4E504B26906}"/>
              </a:ext>
            </a:extLst>
          </p:cNvPr>
          <p:cNvSpPr/>
          <p:nvPr/>
        </p:nvSpPr>
        <p:spPr>
          <a:xfrm>
            <a:off x="0" y="-5204"/>
            <a:ext cx="24847826" cy="14118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6B9DE5-FECD-C246-8AE3-E985F7FAC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1624322"/>
            <a:ext cx="10955130" cy="10462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1541B7-6696-B543-9F1D-DEC1E25971D1}"/>
              </a:ext>
            </a:extLst>
          </p:cNvPr>
          <p:cNvSpPr/>
          <p:nvPr/>
        </p:nvSpPr>
        <p:spPr>
          <a:xfrm>
            <a:off x="0" y="-5204"/>
            <a:ext cx="24384000" cy="13721203"/>
          </a:xfrm>
          <a:prstGeom prst="rect">
            <a:avLst/>
          </a:prstGeom>
          <a:solidFill>
            <a:srgbClr val="0D173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8B2004-3C4C-7B4E-9014-3AD0960D6103}"/>
              </a:ext>
            </a:extLst>
          </p:cNvPr>
          <p:cNvSpPr/>
          <p:nvPr/>
        </p:nvSpPr>
        <p:spPr>
          <a:xfrm>
            <a:off x="13735878" y="3015477"/>
            <a:ext cx="9104244" cy="76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0F6D8C-F003-1545-A955-B1B9AC8F2D84}"/>
              </a:ext>
            </a:extLst>
          </p:cNvPr>
          <p:cNvSpPr txBox="1"/>
          <p:nvPr/>
        </p:nvSpPr>
        <p:spPr>
          <a:xfrm>
            <a:off x="13875026" y="3208243"/>
            <a:ext cx="882594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err="1">
                <a:solidFill>
                  <a:schemeClr val="bg2"/>
                </a:solidFill>
              </a:rPr>
              <a:t>Statistical</a:t>
            </a:r>
            <a:r>
              <a:rPr lang="fr-FR" sz="7200" dirty="0">
                <a:solidFill>
                  <a:schemeClr val="bg2"/>
                </a:solidFill>
              </a:rPr>
              <a:t> </a:t>
            </a:r>
            <a:r>
              <a:rPr lang="fr-FR" sz="7200" dirty="0" err="1">
                <a:solidFill>
                  <a:schemeClr val="bg2"/>
                </a:solidFill>
              </a:rPr>
              <a:t>Physics</a:t>
            </a:r>
            <a:endParaRPr lang="fr-FR" sz="7200" dirty="0">
              <a:solidFill>
                <a:schemeClr val="bg2"/>
              </a:solidFill>
            </a:endParaRPr>
          </a:p>
          <a:p>
            <a:pPr algn="ctr"/>
            <a:endParaRPr lang="fr-FR" sz="7200" dirty="0">
              <a:solidFill>
                <a:schemeClr val="bg2"/>
              </a:solidFill>
            </a:endParaRPr>
          </a:p>
          <a:p>
            <a:pPr algn="ctr"/>
            <a:r>
              <a:rPr lang="fr-FR" sz="7200" dirty="0">
                <a:solidFill>
                  <a:schemeClr val="bg2"/>
                </a:solidFill>
              </a:rPr>
              <a:t>Crash </a:t>
            </a:r>
            <a:r>
              <a:rPr lang="fr-FR" sz="7200" dirty="0" err="1">
                <a:solidFill>
                  <a:schemeClr val="bg2"/>
                </a:solidFill>
              </a:rPr>
              <a:t>Study</a:t>
            </a:r>
            <a:r>
              <a:rPr lang="fr-FR" sz="7200" dirty="0">
                <a:solidFill>
                  <a:schemeClr val="bg2"/>
                </a:solidFill>
              </a:rPr>
              <a:t> on Yellow </a:t>
            </a:r>
            <a:r>
              <a:rPr lang="fr-FR" sz="7200" dirty="0" err="1">
                <a:solidFill>
                  <a:schemeClr val="bg2"/>
                </a:solidFill>
              </a:rPr>
              <a:t>Hornet</a:t>
            </a:r>
            <a:r>
              <a:rPr lang="fr-FR" sz="7200" dirty="0">
                <a:solidFill>
                  <a:schemeClr val="bg2"/>
                </a:solidFill>
              </a:rPr>
              <a:t> Expansion</a:t>
            </a:r>
          </a:p>
          <a:p>
            <a:pPr algn="ctr"/>
            <a:endParaRPr lang="fr-FR" dirty="0">
              <a:solidFill>
                <a:schemeClr val="bg2"/>
              </a:solidFill>
            </a:endParaRPr>
          </a:p>
          <a:p>
            <a:pPr algn="ctr"/>
            <a:r>
              <a:rPr lang="fr-FR" dirty="0">
                <a:solidFill>
                  <a:schemeClr val="bg2"/>
                </a:solidFill>
              </a:rPr>
              <a:t>GALLEAN Geoffroy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HUMBERT Théo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MUGICA-GONZALEZ Juan</a:t>
            </a:r>
          </a:p>
          <a:p>
            <a:pPr algn="ctr"/>
            <a:r>
              <a:rPr lang="fr-FR" dirty="0">
                <a:solidFill>
                  <a:schemeClr val="bg2"/>
                </a:solidFill>
              </a:rPr>
              <a:t>PILLARD Marc</a:t>
            </a: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377868E7-7331-A844-9EC6-A423CC2CE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45" b="27968"/>
          <a:stretch/>
        </p:blipFill>
        <p:spPr>
          <a:xfrm>
            <a:off x="20440447" y="11565842"/>
            <a:ext cx="4521053" cy="17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547" y="27641"/>
            <a:ext cx="10864159" cy="13719573"/>
          </a:xfrm>
          <a:prstGeom prst="rect">
            <a:avLst/>
          </a:prstGeom>
          <a:solidFill>
            <a:srgbClr val="78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604725" y="3925960"/>
            <a:ext cx="3667164" cy="3668119"/>
            <a:chOff x="11712033" y="5021957"/>
            <a:chExt cx="3671130" cy="3672086"/>
          </a:xfrm>
        </p:grpSpPr>
        <p:sp>
          <p:nvSpPr>
            <p:cNvPr id="6" name="Chord 5"/>
            <p:cNvSpPr/>
            <p:nvPr/>
          </p:nvSpPr>
          <p:spPr>
            <a:xfrm rot="1800000">
              <a:off x="11712033" y="5021957"/>
              <a:ext cx="3671130" cy="3672086"/>
            </a:xfrm>
            <a:prstGeom prst="chord">
              <a:avLst>
                <a:gd name="adj1" fmla="val 3637865"/>
                <a:gd name="adj2" fmla="val 14364098"/>
              </a:avLst>
            </a:prstGeom>
            <a:solidFill>
              <a:srgbClr val="789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76" tIns="109739" rIns="219476" bIns="109739" rtlCol="0" anchor="ctr"/>
            <a:lstStyle/>
            <a:p>
              <a:pPr algn="ctr"/>
              <a:endParaRPr lang="bg-BG" sz="3601" dirty="0">
                <a:latin typeface="Calibri Light"/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1957547" y="5260998"/>
              <a:ext cx="3198804" cy="3196034"/>
            </a:xfrm>
            <a:custGeom>
              <a:avLst/>
              <a:gdLst>
                <a:gd name="T0" fmla="*/ 54 w 108"/>
                <a:gd name="T1" fmla="*/ 0 h 108"/>
                <a:gd name="T2" fmla="*/ 0 w 108"/>
                <a:gd name="T3" fmla="*/ 54 h 108"/>
                <a:gd name="T4" fmla="*/ 54 w 108"/>
                <a:gd name="T5" fmla="*/ 108 h 108"/>
                <a:gd name="T6" fmla="*/ 108 w 108"/>
                <a:gd name="T7" fmla="*/ 54 h 108"/>
                <a:gd name="T8" fmla="*/ 54 w 108"/>
                <a:gd name="T9" fmla="*/ 0 h 108"/>
                <a:gd name="T10" fmla="*/ 54 w 108"/>
                <a:gd name="T11" fmla="*/ 100 h 108"/>
                <a:gd name="T12" fmla="*/ 7 w 108"/>
                <a:gd name="T13" fmla="*/ 54 h 108"/>
                <a:gd name="T14" fmla="*/ 54 w 108"/>
                <a:gd name="T15" fmla="*/ 7 h 108"/>
                <a:gd name="T16" fmla="*/ 101 w 108"/>
                <a:gd name="T17" fmla="*/ 54 h 108"/>
                <a:gd name="T18" fmla="*/ 54 w 108"/>
                <a:gd name="T19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3"/>
                    <a:pt x="24" y="108"/>
                    <a:pt x="54" y="108"/>
                  </a:cubicBezTo>
                  <a:cubicBezTo>
                    <a:pt x="84" y="108"/>
                    <a:pt x="108" y="83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100"/>
                  </a:moveTo>
                  <a:cubicBezTo>
                    <a:pt x="28" y="100"/>
                    <a:pt x="7" y="79"/>
                    <a:pt x="7" y="54"/>
                  </a:cubicBezTo>
                  <a:cubicBezTo>
                    <a:pt x="7" y="28"/>
                    <a:pt x="28" y="7"/>
                    <a:pt x="54" y="7"/>
                  </a:cubicBezTo>
                  <a:cubicBezTo>
                    <a:pt x="80" y="7"/>
                    <a:pt x="101" y="28"/>
                    <a:pt x="101" y="54"/>
                  </a:cubicBezTo>
                  <a:cubicBezTo>
                    <a:pt x="101" y="79"/>
                    <a:pt x="80" y="100"/>
                    <a:pt x="54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219476" tIns="109739" rIns="219476" bIns="109739" numCol="1" anchor="t" anchorCtr="0" compatLnSpc="1">
              <a:prstTxWarp prst="textNoShape">
                <a:avLst/>
              </a:prstTxWarp>
            </a:bodyPr>
            <a:lstStyle/>
            <a:p>
              <a:endParaRPr lang="bg-BG" sz="3601" dirty="0">
                <a:latin typeface="Calibri Light"/>
              </a:endParaRPr>
            </a:p>
          </p:txBody>
        </p:sp>
      </p:grpSp>
      <p:sp>
        <p:nvSpPr>
          <p:cNvPr id="81" name="Round Same Side Corner Rectangle 80"/>
          <p:cNvSpPr/>
          <p:nvPr/>
        </p:nvSpPr>
        <p:spPr>
          <a:xfrm rot="10800000" flipH="1">
            <a:off x="2790342" y="5086820"/>
            <a:ext cx="109726" cy="128016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EE3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sp>
        <p:nvSpPr>
          <p:cNvPr id="82" name="Round Same Side Corner Rectangle 81"/>
          <p:cNvSpPr/>
          <p:nvPr/>
        </p:nvSpPr>
        <p:spPr>
          <a:xfrm rot="10800000" flipH="1">
            <a:off x="2805510" y="7318028"/>
            <a:ext cx="109726" cy="128016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91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sp>
        <p:nvSpPr>
          <p:cNvPr id="83" name="Round Same Side Corner Rectangle 82"/>
          <p:cNvSpPr/>
          <p:nvPr/>
        </p:nvSpPr>
        <p:spPr>
          <a:xfrm rot="10800000" flipH="1">
            <a:off x="2817678" y="9549236"/>
            <a:ext cx="82296" cy="128016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61998" y="595009"/>
            <a:ext cx="10366757" cy="2221521"/>
            <a:chOff x="7046101" y="511491"/>
            <a:chExt cx="10364058" cy="2220943"/>
          </a:xfrm>
        </p:grpSpPr>
        <p:sp>
          <p:nvSpPr>
            <p:cNvPr id="54" name="TextBox 53"/>
            <p:cNvSpPr txBox="1"/>
            <p:nvPr/>
          </p:nvSpPr>
          <p:spPr>
            <a:xfrm>
              <a:off x="7046101" y="511491"/>
              <a:ext cx="10364058" cy="107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6400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Avalanche</a:t>
              </a:r>
              <a:r>
                <a:rPr lang="id-ID" sz="64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</a:t>
              </a:r>
              <a:r>
                <a:rPr lang="id-ID" sz="6400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Propagation</a:t>
              </a:r>
              <a:r>
                <a:rPr lang="id-ID" sz="64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 Model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58" name="Rectangle 57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8365993" y="2055373"/>
              <a:ext cx="7697682" cy="67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Easiest</a:t>
              </a:r>
              <a:r>
                <a:rPr lang="id-ID" sz="3801" dirty="0">
                  <a:solidFill>
                    <a:schemeClr val="bg1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chemeClr val="tx2"/>
                  </a:solidFill>
                  <a:latin typeface="Calibri Light"/>
                  <a:cs typeface="Calibri Light"/>
                </a:rPr>
                <a:t>Propagation</a:t>
              </a:r>
              <a:r>
                <a:rPr lang="id-ID" sz="3801" dirty="0">
                  <a:solidFill>
                    <a:schemeClr val="tx2"/>
                  </a:solidFill>
                  <a:latin typeface="Calibri Light"/>
                  <a:cs typeface="Calibri Light"/>
                </a:rPr>
                <a:t> Model</a:t>
              </a:r>
            </a:p>
          </p:txBody>
        </p:sp>
      </p:grpSp>
      <p:sp>
        <p:nvSpPr>
          <p:cNvPr id="31" name="Freeform 11"/>
          <p:cNvSpPr>
            <a:spLocks/>
          </p:cNvSpPr>
          <p:nvPr/>
        </p:nvSpPr>
        <p:spPr bwMode="auto">
          <a:xfrm>
            <a:off x="13544734" y="6338898"/>
            <a:ext cx="823716" cy="1661203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21638489" y="6338898"/>
            <a:ext cx="820380" cy="1661203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sp>
        <p:nvSpPr>
          <p:cNvPr id="34" name="Freeform 13"/>
          <p:cNvSpPr>
            <a:spLocks/>
          </p:cNvSpPr>
          <p:nvPr/>
        </p:nvSpPr>
        <p:spPr bwMode="auto">
          <a:xfrm>
            <a:off x="18873873" y="4434186"/>
            <a:ext cx="1627422" cy="790572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sp>
        <p:nvSpPr>
          <p:cNvPr id="35" name="Freeform 14"/>
          <p:cNvSpPr>
            <a:spLocks/>
          </p:cNvSpPr>
          <p:nvPr/>
        </p:nvSpPr>
        <p:spPr bwMode="auto">
          <a:xfrm>
            <a:off x="15495638" y="4434186"/>
            <a:ext cx="1634092" cy="790572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>
            <a:off x="17163079" y="3606921"/>
            <a:ext cx="1674110" cy="167454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4868144" y="5852377"/>
            <a:ext cx="6254750" cy="6259554"/>
            <a:chOff x="13761752" y="5312775"/>
            <a:chExt cx="6253121" cy="6257924"/>
          </a:xfrm>
          <a:solidFill>
            <a:schemeClr val="accent5"/>
          </a:solidFill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13761752" y="5312775"/>
              <a:ext cx="6253121" cy="625792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82891" tIns="91446" rIns="182891" bIns="91446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505857" y="6335643"/>
              <a:ext cx="4650067" cy="3852382"/>
            </a:xfrm>
            <a:prstGeom prst="rect">
              <a:avLst/>
            </a:prstGeom>
            <a:grpFill/>
          </p:spPr>
          <p:txBody>
            <a:bodyPr wrap="square" lIns="219476" tIns="109739" rIns="219476" bIns="109739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Lato Regular"/>
                  <a:ea typeface="Open Sans Light" panose="020B0306030504020204" pitchFamily="34" charset="0"/>
                  <a:cs typeface="Lato Regular"/>
                </a:rPr>
                <a:t>Need to take into account :</a:t>
              </a:r>
            </a:p>
            <a:p>
              <a:endParaRPr lang="en-US" sz="2800" dirty="0">
                <a:solidFill>
                  <a:schemeClr val="bg1"/>
                </a:solidFill>
                <a:latin typeface="Lato Regular"/>
                <a:ea typeface="Open Sans Light" panose="020B0306030504020204" pitchFamily="34" charset="0"/>
                <a:cs typeface="Lato Regular"/>
              </a:endParaRPr>
            </a:p>
            <a:p>
              <a:pPr marL="457200" indent="-457200">
                <a:buFontTx/>
                <a:buChar char="-"/>
              </a:pPr>
              <a:r>
                <a:rPr lang="en-US" sz="2800" dirty="0">
                  <a:solidFill>
                    <a:schemeClr val="bg1"/>
                  </a:solidFill>
                  <a:latin typeface="Lato Regular"/>
                  <a:ea typeface="Open Sans Light" panose="020B0306030504020204" pitchFamily="34" charset="0"/>
                  <a:cs typeface="Lato Regular"/>
                </a:rPr>
                <a:t>Pre-existing studies</a:t>
              </a:r>
            </a:p>
            <a:p>
              <a:pPr marL="457200" indent="-457200">
                <a:buFontTx/>
                <a:buChar char="-"/>
              </a:pPr>
              <a:r>
                <a:rPr lang="en-US" sz="2800" dirty="0">
                  <a:solidFill>
                    <a:schemeClr val="bg1"/>
                  </a:solidFill>
                  <a:latin typeface="Lato Regular"/>
                  <a:ea typeface="Open Sans Light" panose="020B0306030504020204" pitchFamily="34" charset="0"/>
                  <a:cs typeface="Lato Regular"/>
                </a:rPr>
                <a:t>Mean fly distance</a:t>
              </a:r>
            </a:p>
            <a:p>
              <a:pPr marL="457200" indent="-457200">
                <a:buFontTx/>
                <a:buChar char="-"/>
              </a:pPr>
              <a:r>
                <a:rPr lang="en-US" sz="2800" dirty="0">
                  <a:solidFill>
                    <a:schemeClr val="bg1"/>
                  </a:solidFill>
                  <a:latin typeface="Lato Regular"/>
                  <a:ea typeface="Open Sans Light" panose="020B0306030504020204" pitchFamily="34" charset="0"/>
                  <a:cs typeface="Lato Regular"/>
                </a:rPr>
                <a:t>Factor of Reproduction</a:t>
              </a:r>
            </a:p>
            <a:p>
              <a:pPr marL="457200" indent="-457200">
                <a:buFontTx/>
                <a:buChar char="-"/>
              </a:pPr>
              <a:r>
                <a:rPr lang="en-US" sz="2800" dirty="0">
                  <a:solidFill>
                    <a:schemeClr val="bg1"/>
                  </a:solidFill>
                  <a:latin typeface="Lato Regular"/>
                  <a:ea typeface="Open Sans Light" panose="020B0306030504020204" pitchFamily="34" charset="0"/>
                  <a:cs typeface="Lato Regular"/>
                </a:rPr>
                <a:t>Human interventions</a:t>
              </a:r>
            </a:p>
          </p:txBody>
        </p:sp>
      </p:grpSp>
      <p:sp>
        <p:nvSpPr>
          <p:cNvPr id="103" name="Freeform 6"/>
          <p:cNvSpPr>
            <a:spLocks noEditPoints="1"/>
          </p:cNvSpPr>
          <p:nvPr/>
        </p:nvSpPr>
        <p:spPr bwMode="auto">
          <a:xfrm>
            <a:off x="12694340" y="8030124"/>
            <a:ext cx="1674110" cy="1677881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sp>
        <p:nvSpPr>
          <p:cNvPr id="109" name="Freeform 7"/>
          <p:cNvSpPr>
            <a:spLocks noEditPoints="1"/>
          </p:cNvSpPr>
          <p:nvPr/>
        </p:nvSpPr>
        <p:spPr bwMode="auto">
          <a:xfrm>
            <a:off x="14018287" y="4871168"/>
            <a:ext cx="1674110" cy="167454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EE3C3A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20304537" y="4871168"/>
            <a:ext cx="1674110" cy="1674546"/>
            <a:chOff x="19196730" y="4331822"/>
            <a:chExt cx="1673674" cy="1674110"/>
          </a:xfrm>
        </p:grpSpPr>
        <p:sp>
          <p:nvSpPr>
            <p:cNvPr id="112" name="Freeform 8"/>
            <p:cNvSpPr>
              <a:spLocks noEditPoints="1"/>
            </p:cNvSpPr>
            <p:nvPr/>
          </p:nvSpPr>
          <p:spPr bwMode="auto">
            <a:xfrm>
              <a:off x="19196730" y="4331822"/>
              <a:ext cx="1673674" cy="1674110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91" tIns="91446" rIns="182891" bIns="91446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  <p:sp>
          <p:nvSpPr>
            <p:cNvPr id="113" name="Freeform 102"/>
            <p:cNvSpPr>
              <a:spLocks noChangeArrowheads="1"/>
            </p:cNvSpPr>
            <p:nvPr/>
          </p:nvSpPr>
          <p:spPr bwMode="auto">
            <a:xfrm>
              <a:off x="19738755" y="4894161"/>
              <a:ext cx="596031" cy="532732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3601" dirty="0">
                <a:latin typeface="Calibri Light"/>
              </a:endParaRPr>
            </a:p>
          </p:txBody>
        </p:sp>
      </p:grpSp>
      <p:sp>
        <p:nvSpPr>
          <p:cNvPr id="115" name="Freeform 10"/>
          <p:cNvSpPr>
            <a:spLocks noEditPoints="1"/>
          </p:cNvSpPr>
          <p:nvPr/>
        </p:nvSpPr>
        <p:spPr bwMode="auto">
          <a:xfrm>
            <a:off x="21631819" y="8030124"/>
            <a:ext cx="1674110" cy="1677881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91" tIns="91446" rIns="182891" bIns="91446" numCol="1" anchor="t" anchorCtr="0" compatLnSpc="1">
            <a:prstTxWarp prst="textNoShape">
              <a:avLst/>
            </a:prstTxWarp>
          </a:bodyPr>
          <a:lstStyle/>
          <a:p>
            <a:endParaRPr lang="id-ID" sz="3601" dirty="0">
              <a:latin typeface="Calibri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2207194" y="601350"/>
            <a:ext cx="11334963" cy="2221520"/>
            <a:chOff x="6548829" y="511491"/>
            <a:chExt cx="11332011" cy="2220943"/>
          </a:xfrm>
        </p:grpSpPr>
        <p:sp>
          <p:nvSpPr>
            <p:cNvPr id="118" name="TextBox 117"/>
            <p:cNvSpPr txBox="1"/>
            <p:nvPr/>
          </p:nvSpPr>
          <p:spPr>
            <a:xfrm>
              <a:off x="6548829" y="511491"/>
              <a:ext cx="11332011" cy="107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6400" b="1" dirty="0">
                  <a:solidFill>
                    <a:schemeClr val="bg1"/>
                  </a:solidFill>
                  <a:latin typeface="Lato Regular"/>
                  <a:cs typeface="Lato Regular"/>
                </a:rPr>
                <a:t>First </a:t>
              </a:r>
              <a:r>
                <a:rPr lang="id-ID" sz="6400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limitations</a:t>
              </a:r>
              <a:endParaRPr lang="id-ID" sz="6400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21" name="Rectangle 120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8365993" y="2055373"/>
              <a:ext cx="7697682" cy="67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Going</a:t>
              </a:r>
              <a:r>
                <a:rPr lang="id-ID" sz="3801" dirty="0">
                  <a:solidFill>
                    <a:schemeClr val="bg1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chemeClr val="tx2"/>
                  </a:solidFill>
                  <a:latin typeface="Calibri Light"/>
                  <a:cs typeface="Calibri Light"/>
                </a:rPr>
                <a:t>further</a:t>
              </a:r>
              <a:endParaRPr lang="id-ID" sz="3801" dirty="0">
                <a:solidFill>
                  <a:schemeClr val="tx2"/>
                </a:solidFill>
                <a:latin typeface="Calibri Light"/>
                <a:cs typeface="Calibri Ligh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95525" y="5073868"/>
            <a:ext cx="4917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Good approximation to </a:t>
            </a:r>
            <a:r>
              <a:rPr lang="fr-FR" dirty="0" err="1">
                <a:solidFill>
                  <a:schemeClr val="bg1"/>
                </a:solidFill>
              </a:rPr>
              <a:t>avoid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discrete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study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68" y="7318028"/>
            <a:ext cx="1376159" cy="1376159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115980" y="7061926"/>
            <a:ext cx="4917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Poisson Distribution for </a:t>
            </a:r>
            <a:r>
              <a:rPr lang="fr-FR" dirty="0" err="1">
                <a:solidFill>
                  <a:schemeClr val="bg1"/>
                </a:solidFill>
              </a:rPr>
              <a:t>each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unkonwn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parameter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33" y="9460265"/>
            <a:ext cx="1375179" cy="1375179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076744" y="9563688"/>
            <a:ext cx="4917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Worst</a:t>
            </a:r>
            <a:r>
              <a:rPr lang="fr-FR" dirty="0">
                <a:solidFill>
                  <a:schemeClr val="bg1"/>
                </a:solidFill>
              </a:rPr>
              <a:t> case scenario : Laisser faire Policy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78439" y="9811601"/>
            <a:ext cx="1674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5"/>
                </a:solidFill>
              </a:rPr>
              <a:t>Lack</a:t>
            </a:r>
            <a:r>
              <a:rPr lang="fr-FR" dirty="0">
                <a:solidFill>
                  <a:schemeClr val="accent5"/>
                </a:solidFill>
              </a:rPr>
              <a:t> Of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38" y="5333346"/>
            <a:ext cx="733484" cy="733484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2656792" y="3536928"/>
            <a:ext cx="275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2"/>
                </a:solidFill>
              </a:rPr>
              <a:t>Huge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Averages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0572986" y="3657473"/>
            <a:ext cx="323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4"/>
                </a:solidFill>
              </a:rPr>
              <a:t>Huge</a:t>
            </a:r>
            <a:r>
              <a:rPr lang="fr-FR" dirty="0">
                <a:solidFill>
                  <a:schemeClr val="accent4"/>
                </a:solidFill>
              </a:rPr>
              <a:t> Simplifications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0794658" y="9782662"/>
            <a:ext cx="3512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accent6"/>
                </a:solidFill>
              </a:rPr>
              <a:t>Borders</a:t>
            </a:r>
            <a:r>
              <a:rPr lang="fr-FR" dirty="0">
                <a:solidFill>
                  <a:schemeClr val="accent6"/>
                </a:solidFill>
              </a:rPr>
              <a:t> do not </a:t>
            </a:r>
            <a:r>
              <a:rPr lang="fr-FR" dirty="0" err="1">
                <a:solidFill>
                  <a:schemeClr val="accent6"/>
                </a:solidFill>
              </a:rPr>
              <a:t>exist</a:t>
            </a:r>
            <a:r>
              <a:rPr lang="fr-FR" dirty="0">
                <a:solidFill>
                  <a:schemeClr val="accent6"/>
                </a:solidFill>
              </a:rPr>
              <a:t> in Nature</a:t>
            </a:r>
          </a:p>
        </p:txBody>
      </p:sp>
      <p:pic>
        <p:nvPicPr>
          <p:cNvPr id="68" name="Picture 1">
            <a:extLst>
              <a:ext uri="{FF2B5EF4-FFF2-40B4-BE49-F238E27FC236}">
                <a16:creationId xmlns:a16="http://schemas.microsoft.com/office/drawing/2014/main" id="{ED92C763-BF66-7D44-B63C-391790269E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045" b="27968"/>
          <a:stretch/>
        </p:blipFill>
        <p:spPr>
          <a:xfrm>
            <a:off x="20787245" y="11649286"/>
            <a:ext cx="4521053" cy="1762737"/>
          </a:xfrm>
          <a:prstGeom prst="rect">
            <a:avLst/>
          </a:prstGeom>
        </p:spPr>
      </p:pic>
      <p:pic>
        <p:nvPicPr>
          <p:cNvPr id="69" name="Picture 57">
            <a:extLst>
              <a:ext uri="{FF2B5EF4-FFF2-40B4-BE49-F238E27FC236}">
                <a16:creationId xmlns:a16="http://schemas.microsoft.com/office/drawing/2014/main" id="{0991E3D5-7D1D-AC4A-8DB5-B121FCBCE0C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5" y="4779908"/>
            <a:ext cx="1651239" cy="16512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734AE26-A24F-154E-A107-CB51B395DE88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27" y="4521882"/>
            <a:ext cx="2506660" cy="250666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4CA2257-160F-F64F-A1CB-21CFFA9F3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2004595" y="8389057"/>
            <a:ext cx="924898" cy="924898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3D48DDD1-8F05-C747-9143-E23B70DA3FF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55012" y="8361422"/>
            <a:ext cx="1080385" cy="10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9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740026" y="522515"/>
            <a:ext cx="21127998" cy="2165052"/>
            <a:chOff x="1739573" y="547627"/>
            <a:chExt cx="21122496" cy="2164488"/>
          </a:xfrm>
        </p:grpSpPr>
        <p:sp>
          <p:nvSpPr>
            <p:cNvPr id="13" name="TextBox 12"/>
            <p:cNvSpPr txBox="1"/>
            <p:nvPr/>
          </p:nvSpPr>
          <p:spPr>
            <a:xfrm>
              <a:off x="1924531" y="547627"/>
              <a:ext cx="209375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Statistics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</a:t>
              </a:r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on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</a:t>
              </a:r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French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</a:t>
              </a:r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honey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</a:t>
              </a:r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production</a:t>
              </a:r>
              <a:endParaRPr lang="id-ID" sz="8803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6" name="Rectangle 15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rgbClr val="991A3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rgbClr val="BE021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Alarming</a:t>
              </a:r>
              <a:r>
                <a:rPr lang="id-ID" sz="3801" dirty="0">
                  <a:solidFill>
                    <a:srgbClr val="F2ADC7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chemeClr val="tx2"/>
                  </a:solidFill>
                  <a:latin typeface="Calibri Light"/>
                  <a:cs typeface="Calibri Light"/>
                </a:rPr>
                <a:t>circumstances</a:t>
              </a:r>
              <a:endParaRPr lang="id-ID" sz="3801" dirty="0">
                <a:solidFill>
                  <a:schemeClr val="tx2"/>
                </a:solidFill>
                <a:latin typeface="Calibri Light"/>
                <a:cs typeface="Calibri Ligh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7" y="4715864"/>
            <a:ext cx="11834601" cy="641403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125984" y="4810959"/>
            <a:ext cx="0" cy="6376050"/>
          </a:xfrm>
          <a:prstGeom prst="straightConnector1">
            <a:avLst/>
          </a:prstGeom>
          <a:ln w="19050" cap="flat">
            <a:solidFill>
              <a:schemeClr val="bg1"/>
            </a:solidFill>
            <a:miter lim="800000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125984" y="7841975"/>
            <a:ext cx="11209508" cy="503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77916" y="6484535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1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48325" y="6448916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18734" y="6094212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13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9143" y="6318989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21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7422" y="6232754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26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05701" y="6153029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32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21897" y="5893376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39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07992" y="5446553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50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743665" y="4629629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56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2398" y="9001792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54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0676" y="9127841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57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71086" y="9041959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54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22451" y="9022915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55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11250" y="9278334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50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00703" y="9383977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45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39902" y="10155213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30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40863" y="9855540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40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25366" y="10311641"/>
            <a:ext cx="109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32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40026" y="4618292"/>
            <a:ext cx="6786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NUMBER OF YELLOW HORNET SINCE 2004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(Nb of French </a:t>
            </a:r>
            <a:r>
              <a:rPr lang="fr-FR" sz="28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Department</a:t>
            </a:r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Colonised</a:t>
            </a:r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/</a:t>
            </a:r>
            <a:r>
              <a:rPr lang="fr-FR" sz="2800" dirty="0" err="1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Year</a:t>
            </a:r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16545" y="11006500"/>
            <a:ext cx="746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ESTIMATED EFFICIENCY OF BEE HIVES</a:t>
            </a:r>
            <a:endParaRPr lang="fr-FR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03949" y="4373141"/>
            <a:ext cx="560851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First Asian Yellow </a:t>
            </a:r>
            <a:r>
              <a:rPr lang="fr-FR" sz="4000" dirty="0" err="1">
                <a:solidFill>
                  <a:schemeClr val="bg1"/>
                </a:solidFill>
              </a:rPr>
              <a:t>Hornet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Hive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detected</a:t>
            </a:r>
            <a:r>
              <a:rPr lang="fr-FR" sz="4000" dirty="0">
                <a:solidFill>
                  <a:schemeClr val="bg1"/>
                </a:solidFill>
              </a:rPr>
              <a:t> in 2004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903949" y="7004467"/>
            <a:ext cx="560851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Bee </a:t>
            </a:r>
            <a:r>
              <a:rPr lang="fr-FR" sz="4000" dirty="0" err="1">
                <a:solidFill>
                  <a:schemeClr val="bg1"/>
                </a:solidFill>
              </a:rPr>
              <a:t>Artificial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Hives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represent</a:t>
            </a:r>
            <a:r>
              <a:rPr lang="fr-FR" sz="4000" dirty="0">
                <a:solidFill>
                  <a:schemeClr val="bg1"/>
                </a:solidFill>
              </a:rPr>
              <a:t> 2/3 of </a:t>
            </a:r>
            <a:r>
              <a:rPr lang="fr-FR" sz="4000" dirty="0" err="1">
                <a:solidFill>
                  <a:schemeClr val="bg1"/>
                </a:solidFill>
              </a:rPr>
              <a:t>its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  <a:r>
              <a:rPr lang="fr-FR" sz="4000" dirty="0" err="1">
                <a:solidFill>
                  <a:schemeClr val="bg1"/>
                </a:solidFill>
              </a:rPr>
              <a:t>preys</a:t>
            </a:r>
            <a:endParaRPr lang="fr-FR" sz="4000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3936394" y="9214376"/>
            <a:ext cx="7576069" cy="1651239"/>
            <a:chOff x="13936394" y="9214376"/>
            <a:chExt cx="7576069" cy="165123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394" y="9214376"/>
              <a:ext cx="1651239" cy="1651239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15903949" y="9470478"/>
              <a:ext cx="560851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4000" dirty="0">
                  <a:solidFill>
                    <a:schemeClr val="bg1"/>
                  </a:solidFill>
                </a:rPr>
                <a:t>French first </a:t>
              </a:r>
              <a:r>
                <a:rPr lang="fr-FR" sz="4000" dirty="0" err="1">
                  <a:solidFill>
                    <a:schemeClr val="bg1"/>
                  </a:solidFill>
                </a:rPr>
                <a:t>eradication</a:t>
              </a:r>
              <a:r>
                <a:rPr lang="fr-FR" sz="4000" dirty="0">
                  <a:solidFill>
                    <a:schemeClr val="bg1"/>
                  </a:solidFill>
                </a:rPr>
                <a:t> plan </a:t>
              </a:r>
              <a:r>
                <a:rPr lang="fr-FR" sz="4000" dirty="0" err="1">
                  <a:solidFill>
                    <a:schemeClr val="bg1"/>
                  </a:solidFill>
                </a:rPr>
                <a:t>demand</a:t>
              </a:r>
              <a:r>
                <a:rPr lang="fr-FR" sz="4000" dirty="0">
                  <a:solidFill>
                    <a:schemeClr val="bg1"/>
                  </a:solidFill>
                </a:rPr>
                <a:t> in 2007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CC61A57-0F7B-6845-81B0-11E31DC1CF5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553" y="7066858"/>
            <a:ext cx="1094233" cy="1094233"/>
          </a:xfrm>
          <a:prstGeom prst="rect">
            <a:avLst/>
          </a:prstGeom>
        </p:spPr>
      </p:pic>
      <p:pic>
        <p:nvPicPr>
          <p:cNvPr id="9" name="Image 8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99940A96-4DA8-E348-AAE4-2EB7DAA6163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051" y="4618292"/>
            <a:ext cx="1094232" cy="1094232"/>
          </a:xfrm>
          <a:prstGeom prst="rect">
            <a:avLst/>
          </a:prstGeom>
        </p:spPr>
      </p:pic>
      <p:pic>
        <p:nvPicPr>
          <p:cNvPr id="54" name="Picture 1">
            <a:extLst>
              <a:ext uri="{FF2B5EF4-FFF2-40B4-BE49-F238E27FC236}">
                <a16:creationId xmlns:a16="http://schemas.microsoft.com/office/drawing/2014/main" id="{9D07A9DD-71FF-4649-8FB7-88837E350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4045" b="27968"/>
          <a:stretch/>
        </p:blipFill>
        <p:spPr>
          <a:xfrm>
            <a:off x="20422491" y="11529720"/>
            <a:ext cx="4521053" cy="17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112B2DF-B335-8E45-9D58-45C5A8251389}"/>
              </a:ext>
            </a:extLst>
          </p:cNvPr>
          <p:cNvSpPr/>
          <p:nvPr/>
        </p:nvSpPr>
        <p:spPr>
          <a:xfrm>
            <a:off x="-74564" y="-167022"/>
            <a:ext cx="25487263" cy="14568822"/>
          </a:xfrm>
          <a:prstGeom prst="rect">
            <a:avLst/>
          </a:prstGeom>
          <a:solidFill>
            <a:srgbClr val="18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6" name="Shape 3921"/>
          <p:cNvSpPr/>
          <p:nvPr/>
        </p:nvSpPr>
        <p:spPr>
          <a:xfrm>
            <a:off x="10024124" y="5634933"/>
            <a:ext cx="4423796" cy="4424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1"/>
          </a:p>
        </p:txBody>
      </p:sp>
      <p:sp>
        <p:nvSpPr>
          <p:cNvPr id="222" name="Shape 3958"/>
          <p:cNvSpPr/>
          <p:nvPr/>
        </p:nvSpPr>
        <p:spPr>
          <a:xfrm>
            <a:off x="7239001" y="3837281"/>
            <a:ext cx="3693610" cy="2653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214" y="9302"/>
                  <a:pt x="13014" y="2102"/>
                  <a:pt x="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23" name="Shape 3959"/>
          <p:cNvSpPr/>
          <p:nvPr/>
        </p:nvSpPr>
        <p:spPr>
          <a:xfrm>
            <a:off x="7207843" y="8978035"/>
            <a:ext cx="3592010" cy="2100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60" extrusionOk="0">
                <a:moveTo>
                  <a:pt x="21600" y="0"/>
                </a:moveTo>
                <a:cubicBezTo>
                  <a:pt x="15161" y="16259"/>
                  <a:pt x="7961" y="21600"/>
                  <a:pt x="0" y="16023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24" name="Shape 3960"/>
          <p:cNvSpPr/>
          <p:nvPr/>
        </p:nvSpPr>
        <p:spPr>
          <a:xfrm>
            <a:off x="7469607" y="7042975"/>
            <a:ext cx="2962834" cy="592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9185" y="8290"/>
                  <a:pt x="11985" y="1090"/>
                  <a:pt x="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25" name="Shape 3961"/>
          <p:cNvSpPr/>
          <p:nvPr/>
        </p:nvSpPr>
        <p:spPr>
          <a:xfrm>
            <a:off x="13425991" y="3862681"/>
            <a:ext cx="4227010" cy="2653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86" y="9302"/>
                  <a:pt x="8586" y="2102"/>
                  <a:pt x="2160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26" name="Shape 3962"/>
          <p:cNvSpPr/>
          <p:nvPr/>
        </p:nvSpPr>
        <p:spPr>
          <a:xfrm>
            <a:off x="13712389" y="8978035"/>
            <a:ext cx="3810756" cy="2100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60" extrusionOk="0">
                <a:moveTo>
                  <a:pt x="0" y="0"/>
                </a:moveTo>
                <a:cubicBezTo>
                  <a:pt x="6439" y="16259"/>
                  <a:pt x="13639" y="21600"/>
                  <a:pt x="21600" y="16023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27" name="Shape 3963"/>
          <p:cNvSpPr/>
          <p:nvPr/>
        </p:nvSpPr>
        <p:spPr>
          <a:xfrm>
            <a:off x="14030544" y="7089421"/>
            <a:ext cx="3190658" cy="592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15" y="8290"/>
                  <a:pt x="9615" y="1090"/>
                  <a:pt x="2160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182891" tIns="91446" rIns="182891" bIns="91446"/>
          <a:lstStyle/>
          <a:p>
            <a:pPr lvl="0"/>
            <a:endParaRPr sz="3601" dirty="0">
              <a:latin typeface="Calibri Light"/>
            </a:endParaRPr>
          </a:p>
        </p:txBody>
      </p:sp>
      <p:sp>
        <p:nvSpPr>
          <p:cNvPr id="241" name="Teardrop 240"/>
          <p:cNvSpPr/>
          <p:nvPr/>
        </p:nvSpPr>
        <p:spPr bwMode="auto">
          <a:xfrm rot="8100000">
            <a:off x="18422017" y="2791559"/>
            <a:ext cx="1113365" cy="111365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sp>
        <p:nvSpPr>
          <p:cNvPr id="242" name="Content Placeholder 2"/>
          <p:cNvSpPr txBox="1">
            <a:spLocks/>
          </p:cNvSpPr>
          <p:nvPr/>
        </p:nvSpPr>
        <p:spPr bwMode="auto">
          <a:xfrm>
            <a:off x="17264201" y="4209525"/>
            <a:ext cx="3429000" cy="203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1" dirty="0">
                <a:solidFill>
                  <a:schemeClr val="bg1"/>
                </a:solidFill>
                <a:latin typeface="Lato Regular"/>
                <a:cs typeface="Lato Regular"/>
              </a:rPr>
              <a:t>Avalanche scheme</a:t>
            </a:r>
          </a:p>
        </p:txBody>
      </p:sp>
      <p:sp>
        <p:nvSpPr>
          <p:cNvPr id="248" name="Teardrop 247"/>
          <p:cNvSpPr/>
          <p:nvPr/>
        </p:nvSpPr>
        <p:spPr bwMode="auto">
          <a:xfrm rot="8100000">
            <a:off x="18538429" y="5973486"/>
            <a:ext cx="1113366" cy="111365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9" tIns="60974" rIns="121949" bIns="60974"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sp>
        <p:nvSpPr>
          <p:cNvPr id="249" name="Content Placeholder 2"/>
          <p:cNvSpPr txBox="1">
            <a:spLocks/>
          </p:cNvSpPr>
          <p:nvPr/>
        </p:nvSpPr>
        <p:spPr bwMode="auto">
          <a:xfrm>
            <a:off x="16975565" y="7269224"/>
            <a:ext cx="4423795" cy="203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49" tIns="60974" rIns="121949" bIns="60974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1" dirty="0">
                <a:solidFill>
                  <a:schemeClr val="bg1"/>
                </a:solidFill>
                <a:latin typeface="+mn-lt"/>
                <a:cs typeface="Lato Regular"/>
              </a:rPr>
              <a:t>The number of Hornet Queen may be multiplied by 5 per year</a:t>
            </a:r>
          </a:p>
        </p:txBody>
      </p:sp>
      <p:sp>
        <p:nvSpPr>
          <p:cNvPr id="252" name="Teardrop 251"/>
          <p:cNvSpPr/>
          <p:nvPr/>
        </p:nvSpPr>
        <p:spPr bwMode="auto">
          <a:xfrm rot="8100000">
            <a:off x="4818171" y="9420291"/>
            <a:ext cx="1113366" cy="111365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9" tIns="60974" rIns="121949" bIns="60974"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sp>
        <p:nvSpPr>
          <p:cNvPr id="253" name="Content Placeholder 2"/>
          <p:cNvSpPr txBox="1">
            <a:spLocks/>
          </p:cNvSpPr>
          <p:nvPr/>
        </p:nvSpPr>
        <p:spPr bwMode="auto">
          <a:xfrm>
            <a:off x="3108385" y="10647079"/>
            <a:ext cx="4521053" cy="203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49" tIns="60974" rIns="121949" bIns="60974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1" dirty="0">
                <a:solidFill>
                  <a:schemeClr val="bg1"/>
                </a:solidFill>
                <a:latin typeface="Lato Regular"/>
                <a:cs typeface="Lato Regular"/>
              </a:rPr>
              <a:t>Removes boundaries inside departments (average number)</a:t>
            </a:r>
          </a:p>
        </p:txBody>
      </p:sp>
      <p:sp>
        <p:nvSpPr>
          <p:cNvPr id="258" name="Teardrop 257"/>
          <p:cNvSpPr/>
          <p:nvPr/>
        </p:nvSpPr>
        <p:spPr bwMode="auto">
          <a:xfrm rot="8100000">
            <a:off x="4798637" y="2850150"/>
            <a:ext cx="1113366" cy="111365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9" tIns="60974" rIns="121949" bIns="60974"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sp>
        <p:nvSpPr>
          <p:cNvPr id="259" name="Content Placeholder 2"/>
          <p:cNvSpPr txBox="1">
            <a:spLocks/>
          </p:cNvSpPr>
          <p:nvPr/>
        </p:nvSpPr>
        <p:spPr bwMode="auto">
          <a:xfrm>
            <a:off x="3654412" y="4265059"/>
            <a:ext cx="3429000" cy="203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49" tIns="60974" rIns="121949" bIns="60974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1" dirty="0">
                <a:solidFill>
                  <a:schemeClr val="bg1"/>
                </a:solidFill>
                <a:latin typeface="Lato Regular"/>
                <a:cs typeface="Lato Regular"/>
              </a:rPr>
              <a:t>Organizing the study by department</a:t>
            </a:r>
          </a:p>
        </p:txBody>
      </p:sp>
      <p:sp>
        <p:nvSpPr>
          <p:cNvPr id="266" name="Teardrop 265"/>
          <p:cNvSpPr/>
          <p:nvPr/>
        </p:nvSpPr>
        <p:spPr bwMode="auto">
          <a:xfrm rot="8100000">
            <a:off x="4732991" y="6195045"/>
            <a:ext cx="1113366" cy="111365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9" tIns="60974" rIns="121949" bIns="60974"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sp>
        <p:nvSpPr>
          <p:cNvPr id="267" name="Content Placeholder 2"/>
          <p:cNvSpPr txBox="1">
            <a:spLocks/>
          </p:cNvSpPr>
          <p:nvPr/>
        </p:nvSpPr>
        <p:spPr bwMode="auto">
          <a:xfrm>
            <a:off x="3385461" y="7696582"/>
            <a:ext cx="3885402" cy="203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49" tIns="60974" rIns="121949" bIns="60974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1" dirty="0">
                <a:solidFill>
                  <a:schemeClr val="bg1"/>
                </a:solidFill>
                <a:latin typeface="Lato Regular"/>
                <a:cs typeface="Lato Regular"/>
              </a:rPr>
              <a:t>Facilitates exchanges between neighbors </a:t>
            </a:r>
          </a:p>
        </p:txBody>
      </p:sp>
      <p:sp>
        <p:nvSpPr>
          <p:cNvPr id="268" name="Freeform 298"/>
          <p:cNvSpPr>
            <a:spLocks noChangeArrowheads="1"/>
          </p:cNvSpPr>
          <p:nvPr/>
        </p:nvSpPr>
        <p:spPr bwMode="auto">
          <a:xfrm>
            <a:off x="5009308" y="3072315"/>
            <a:ext cx="692024" cy="692204"/>
          </a:xfrm>
          <a:custGeom>
            <a:avLst/>
            <a:gdLst>
              <a:gd name="T0" fmla="*/ 852 w 1606"/>
              <a:gd name="T1" fmla="*/ 0 h 1607"/>
              <a:gd name="T2" fmla="*/ 0 w 1606"/>
              <a:gd name="T3" fmla="*/ 753 h 1607"/>
              <a:gd name="T4" fmla="*/ 752 w 1606"/>
              <a:gd name="T5" fmla="*/ 1606 h 1607"/>
              <a:gd name="T6" fmla="*/ 1605 w 1606"/>
              <a:gd name="T7" fmla="*/ 853 h 1607"/>
              <a:gd name="T8" fmla="*/ 501 w 1606"/>
              <a:gd name="T9" fmla="*/ 176 h 1607"/>
              <a:gd name="T10" fmla="*/ 217 w 1606"/>
              <a:gd name="T11" fmla="*/ 427 h 1607"/>
              <a:gd name="T12" fmla="*/ 158 w 1606"/>
              <a:gd name="T13" fmla="*/ 535 h 1607"/>
              <a:gd name="T14" fmla="*/ 317 w 1606"/>
              <a:gd name="T15" fmla="*/ 753 h 1607"/>
              <a:gd name="T16" fmla="*/ 158 w 1606"/>
              <a:gd name="T17" fmla="*/ 535 h 1607"/>
              <a:gd name="T18" fmla="*/ 317 w 1606"/>
              <a:gd name="T19" fmla="*/ 853 h 1607"/>
              <a:gd name="T20" fmla="*/ 158 w 1606"/>
              <a:gd name="T21" fmla="*/ 1071 h 1607"/>
              <a:gd name="T22" fmla="*/ 217 w 1606"/>
              <a:gd name="T23" fmla="*/ 1179 h 1607"/>
              <a:gd name="T24" fmla="*/ 501 w 1606"/>
              <a:gd name="T25" fmla="*/ 1430 h 1607"/>
              <a:gd name="T26" fmla="*/ 752 w 1606"/>
              <a:gd name="T27" fmla="*/ 1497 h 1607"/>
              <a:gd name="T28" fmla="*/ 752 w 1606"/>
              <a:gd name="T29" fmla="*/ 1179 h 1607"/>
              <a:gd name="T30" fmla="*/ 752 w 1606"/>
              <a:gd name="T31" fmla="*/ 1071 h 1607"/>
              <a:gd name="T32" fmla="*/ 426 w 1606"/>
              <a:gd name="T33" fmla="*/ 853 h 1607"/>
              <a:gd name="T34" fmla="*/ 752 w 1606"/>
              <a:gd name="T35" fmla="*/ 1071 h 1607"/>
              <a:gd name="T36" fmla="*/ 426 w 1606"/>
              <a:gd name="T37" fmla="*/ 753 h 1607"/>
              <a:gd name="T38" fmla="*/ 752 w 1606"/>
              <a:gd name="T39" fmla="*/ 535 h 1607"/>
              <a:gd name="T40" fmla="*/ 752 w 1606"/>
              <a:gd name="T41" fmla="*/ 427 h 1607"/>
              <a:gd name="T42" fmla="*/ 752 w 1606"/>
              <a:gd name="T43" fmla="*/ 109 h 1607"/>
              <a:gd name="T44" fmla="*/ 1387 w 1606"/>
              <a:gd name="T45" fmla="*/ 427 h 1607"/>
              <a:gd name="T46" fmla="*/ 1103 w 1606"/>
              <a:gd name="T47" fmla="*/ 176 h 1607"/>
              <a:gd name="T48" fmla="*/ 852 w 1606"/>
              <a:gd name="T49" fmla="*/ 109 h 1607"/>
              <a:gd name="T50" fmla="*/ 852 w 1606"/>
              <a:gd name="T51" fmla="*/ 427 h 1607"/>
              <a:gd name="T52" fmla="*/ 852 w 1606"/>
              <a:gd name="T53" fmla="*/ 535 h 1607"/>
              <a:gd name="T54" fmla="*/ 1178 w 1606"/>
              <a:gd name="T55" fmla="*/ 753 h 1607"/>
              <a:gd name="T56" fmla="*/ 852 w 1606"/>
              <a:gd name="T57" fmla="*/ 535 h 1607"/>
              <a:gd name="T58" fmla="*/ 1178 w 1606"/>
              <a:gd name="T59" fmla="*/ 853 h 1607"/>
              <a:gd name="T60" fmla="*/ 852 w 1606"/>
              <a:gd name="T61" fmla="*/ 1071 h 1607"/>
              <a:gd name="T62" fmla="*/ 852 w 1606"/>
              <a:gd name="T63" fmla="*/ 1497 h 1607"/>
              <a:gd name="T64" fmla="*/ 1120 w 1606"/>
              <a:gd name="T65" fmla="*/ 1179 h 1607"/>
              <a:gd name="T66" fmla="*/ 1103 w 1606"/>
              <a:gd name="T67" fmla="*/ 1430 h 1607"/>
              <a:gd name="T68" fmla="*/ 1387 w 1606"/>
              <a:gd name="T69" fmla="*/ 1179 h 1607"/>
              <a:gd name="T70" fmla="*/ 1446 w 1606"/>
              <a:gd name="T71" fmla="*/ 1071 h 1607"/>
              <a:gd name="T72" fmla="*/ 1287 w 1606"/>
              <a:gd name="T73" fmla="*/ 853 h 1607"/>
              <a:gd name="T74" fmla="*/ 1446 w 1606"/>
              <a:gd name="T75" fmla="*/ 1071 h 1607"/>
              <a:gd name="T76" fmla="*/ 1254 w 1606"/>
              <a:gd name="T77" fmla="*/ 535 h 1607"/>
              <a:gd name="T78" fmla="*/ 1496 w 1606"/>
              <a:gd name="T79" fmla="*/ 753 h 1607"/>
              <a:gd name="T80" fmla="*/ 1287 w 1606"/>
              <a:gd name="T81" fmla="*/ 753 h 1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6" h="1607">
                <a:moveTo>
                  <a:pt x="1605" y="753"/>
                </a:moveTo>
                <a:cubicBezTo>
                  <a:pt x="1580" y="352"/>
                  <a:pt x="1254" y="26"/>
                  <a:pt x="852" y="0"/>
                </a:cubicBezTo>
                <a:cubicBezTo>
                  <a:pt x="752" y="0"/>
                  <a:pt x="752" y="0"/>
                  <a:pt x="752" y="0"/>
                </a:cubicBezTo>
                <a:cubicBezTo>
                  <a:pt x="351" y="26"/>
                  <a:pt x="25" y="352"/>
                  <a:pt x="0" y="753"/>
                </a:cubicBezTo>
                <a:cubicBezTo>
                  <a:pt x="0" y="853"/>
                  <a:pt x="0" y="853"/>
                  <a:pt x="0" y="853"/>
                </a:cubicBezTo>
                <a:cubicBezTo>
                  <a:pt x="25" y="1255"/>
                  <a:pt x="351" y="1581"/>
                  <a:pt x="752" y="1606"/>
                </a:cubicBezTo>
                <a:cubicBezTo>
                  <a:pt x="852" y="1606"/>
                  <a:pt x="852" y="1606"/>
                  <a:pt x="852" y="1606"/>
                </a:cubicBezTo>
                <a:cubicBezTo>
                  <a:pt x="1254" y="1581"/>
                  <a:pt x="1580" y="1255"/>
                  <a:pt x="1605" y="853"/>
                </a:cubicBezTo>
                <a:cubicBezTo>
                  <a:pt x="1605" y="753"/>
                  <a:pt x="1605" y="753"/>
                  <a:pt x="1605" y="753"/>
                </a:cubicBezTo>
                <a:close/>
                <a:moveTo>
                  <a:pt x="501" y="176"/>
                </a:moveTo>
                <a:cubicBezTo>
                  <a:pt x="451" y="243"/>
                  <a:pt x="409" y="327"/>
                  <a:pt x="376" y="427"/>
                </a:cubicBezTo>
                <a:cubicBezTo>
                  <a:pt x="217" y="427"/>
                  <a:pt x="217" y="427"/>
                  <a:pt x="217" y="427"/>
                </a:cubicBezTo>
                <a:cubicBezTo>
                  <a:pt x="284" y="318"/>
                  <a:pt x="384" y="226"/>
                  <a:pt x="501" y="176"/>
                </a:cubicBezTo>
                <a:close/>
                <a:moveTo>
                  <a:pt x="158" y="535"/>
                </a:moveTo>
                <a:cubicBezTo>
                  <a:pt x="351" y="535"/>
                  <a:pt x="351" y="535"/>
                  <a:pt x="351" y="535"/>
                </a:cubicBezTo>
                <a:cubicBezTo>
                  <a:pt x="334" y="602"/>
                  <a:pt x="326" y="678"/>
                  <a:pt x="317" y="753"/>
                </a:cubicBezTo>
                <a:cubicBezTo>
                  <a:pt x="108" y="753"/>
                  <a:pt x="108" y="753"/>
                  <a:pt x="108" y="753"/>
                </a:cubicBezTo>
                <a:cubicBezTo>
                  <a:pt x="108" y="678"/>
                  <a:pt x="133" y="602"/>
                  <a:pt x="158" y="535"/>
                </a:cubicBezTo>
                <a:close/>
                <a:moveTo>
                  <a:pt x="108" y="853"/>
                </a:moveTo>
                <a:cubicBezTo>
                  <a:pt x="317" y="853"/>
                  <a:pt x="317" y="853"/>
                  <a:pt x="317" y="853"/>
                </a:cubicBezTo>
                <a:cubicBezTo>
                  <a:pt x="326" y="929"/>
                  <a:pt x="334" y="1004"/>
                  <a:pt x="351" y="1071"/>
                </a:cubicBezTo>
                <a:cubicBezTo>
                  <a:pt x="158" y="1071"/>
                  <a:pt x="158" y="1071"/>
                  <a:pt x="158" y="1071"/>
                </a:cubicBezTo>
                <a:cubicBezTo>
                  <a:pt x="133" y="1004"/>
                  <a:pt x="108" y="929"/>
                  <a:pt x="108" y="853"/>
                </a:cubicBezTo>
                <a:close/>
                <a:moveTo>
                  <a:pt x="217" y="1179"/>
                </a:moveTo>
                <a:cubicBezTo>
                  <a:pt x="376" y="1179"/>
                  <a:pt x="376" y="1179"/>
                  <a:pt x="376" y="1179"/>
                </a:cubicBezTo>
                <a:cubicBezTo>
                  <a:pt x="409" y="1280"/>
                  <a:pt x="451" y="1363"/>
                  <a:pt x="501" y="1430"/>
                </a:cubicBezTo>
                <a:cubicBezTo>
                  <a:pt x="384" y="1380"/>
                  <a:pt x="284" y="1288"/>
                  <a:pt x="217" y="1179"/>
                </a:cubicBezTo>
                <a:close/>
                <a:moveTo>
                  <a:pt x="752" y="1497"/>
                </a:moveTo>
                <a:cubicBezTo>
                  <a:pt x="635" y="1464"/>
                  <a:pt x="543" y="1346"/>
                  <a:pt x="484" y="1179"/>
                </a:cubicBezTo>
                <a:cubicBezTo>
                  <a:pt x="752" y="1179"/>
                  <a:pt x="752" y="1179"/>
                  <a:pt x="752" y="1179"/>
                </a:cubicBezTo>
                <a:lnTo>
                  <a:pt x="752" y="1497"/>
                </a:lnTo>
                <a:close/>
                <a:moveTo>
                  <a:pt x="752" y="1071"/>
                </a:moveTo>
                <a:cubicBezTo>
                  <a:pt x="459" y="1071"/>
                  <a:pt x="459" y="1071"/>
                  <a:pt x="459" y="1071"/>
                </a:cubicBezTo>
                <a:cubicBezTo>
                  <a:pt x="443" y="1004"/>
                  <a:pt x="434" y="929"/>
                  <a:pt x="426" y="853"/>
                </a:cubicBezTo>
                <a:cubicBezTo>
                  <a:pt x="752" y="853"/>
                  <a:pt x="752" y="853"/>
                  <a:pt x="752" y="853"/>
                </a:cubicBezTo>
                <a:lnTo>
                  <a:pt x="752" y="1071"/>
                </a:lnTo>
                <a:close/>
                <a:moveTo>
                  <a:pt x="752" y="753"/>
                </a:moveTo>
                <a:cubicBezTo>
                  <a:pt x="426" y="753"/>
                  <a:pt x="426" y="753"/>
                  <a:pt x="426" y="753"/>
                </a:cubicBezTo>
                <a:cubicBezTo>
                  <a:pt x="434" y="678"/>
                  <a:pt x="443" y="602"/>
                  <a:pt x="459" y="535"/>
                </a:cubicBezTo>
                <a:cubicBezTo>
                  <a:pt x="752" y="535"/>
                  <a:pt x="752" y="535"/>
                  <a:pt x="752" y="535"/>
                </a:cubicBezTo>
                <a:lnTo>
                  <a:pt x="752" y="753"/>
                </a:lnTo>
                <a:close/>
                <a:moveTo>
                  <a:pt x="752" y="427"/>
                </a:moveTo>
                <a:cubicBezTo>
                  <a:pt x="484" y="427"/>
                  <a:pt x="484" y="427"/>
                  <a:pt x="484" y="427"/>
                </a:cubicBezTo>
                <a:cubicBezTo>
                  <a:pt x="543" y="260"/>
                  <a:pt x="635" y="142"/>
                  <a:pt x="752" y="109"/>
                </a:cubicBezTo>
                <a:lnTo>
                  <a:pt x="752" y="427"/>
                </a:lnTo>
                <a:close/>
                <a:moveTo>
                  <a:pt x="1387" y="427"/>
                </a:moveTo>
                <a:cubicBezTo>
                  <a:pt x="1229" y="427"/>
                  <a:pt x="1229" y="427"/>
                  <a:pt x="1229" y="427"/>
                </a:cubicBezTo>
                <a:cubicBezTo>
                  <a:pt x="1195" y="327"/>
                  <a:pt x="1153" y="243"/>
                  <a:pt x="1103" y="176"/>
                </a:cubicBezTo>
                <a:cubicBezTo>
                  <a:pt x="1220" y="226"/>
                  <a:pt x="1320" y="318"/>
                  <a:pt x="1387" y="427"/>
                </a:cubicBezTo>
                <a:close/>
                <a:moveTo>
                  <a:pt x="852" y="109"/>
                </a:moveTo>
                <a:cubicBezTo>
                  <a:pt x="969" y="142"/>
                  <a:pt x="1061" y="260"/>
                  <a:pt x="1120" y="427"/>
                </a:cubicBezTo>
                <a:cubicBezTo>
                  <a:pt x="852" y="427"/>
                  <a:pt x="852" y="427"/>
                  <a:pt x="852" y="427"/>
                </a:cubicBezTo>
                <a:lnTo>
                  <a:pt x="852" y="109"/>
                </a:lnTo>
                <a:close/>
                <a:moveTo>
                  <a:pt x="852" y="535"/>
                </a:moveTo>
                <a:cubicBezTo>
                  <a:pt x="1153" y="535"/>
                  <a:pt x="1153" y="535"/>
                  <a:pt x="1153" y="535"/>
                </a:cubicBezTo>
                <a:cubicBezTo>
                  <a:pt x="1162" y="602"/>
                  <a:pt x="1170" y="678"/>
                  <a:pt x="1178" y="753"/>
                </a:cubicBezTo>
                <a:cubicBezTo>
                  <a:pt x="852" y="753"/>
                  <a:pt x="852" y="753"/>
                  <a:pt x="852" y="753"/>
                </a:cubicBezTo>
                <a:lnTo>
                  <a:pt x="852" y="535"/>
                </a:lnTo>
                <a:close/>
                <a:moveTo>
                  <a:pt x="852" y="853"/>
                </a:moveTo>
                <a:cubicBezTo>
                  <a:pt x="1178" y="853"/>
                  <a:pt x="1178" y="853"/>
                  <a:pt x="1178" y="853"/>
                </a:cubicBezTo>
                <a:cubicBezTo>
                  <a:pt x="1170" y="929"/>
                  <a:pt x="1162" y="1004"/>
                  <a:pt x="1153" y="1071"/>
                </a:cubicBezTo>
                <a:cubicBezTo>
                  <a:pt x="852" y="1071"/>
                  <a:pt x="852" y="1071"/>
                  <a:pt x="852" y="1071"/>
                </a:cubicBezTo>
                <a:lnTo>
                  <a:pt x="852" y="853"/>
                </a:lnTo>
                <a:close/>
                <a:moveTo>
                  <a:pt x="852" y="1497"/>
                </a:moveTo>
                <a:cubicBezTo>
                  <a:pt x="852" y="1179"/>
                  <a:pt x="852" y="1179"/>
                  <a:pt x="852" y="1179"/>
                </a:cubicBezTo>
                <a:cubicBezTo>
                  <a:pt x="1120" y="1179"/>
                  <a:pt x="1120" y="1179"/>
                  <a:pt x="1120" y="1179"/>
                </a:cubicBezTo>
                <a:cubicBezTo>
                  <a:pt x="1061" y="1346"/>
                  <a:pt x="969" y="1464"/>
                  <a:pt x="852" y="1497"/>
                </a:cubicBezTo>
                <a:close/>
                <a:moveTo>
                  <a:pt x="1103" y="1430"/>
                </a:moveTo>
                <a:cubicBezTo>
                  <a:pt x="1153" y="1363"/>
                  <a:pt x="1195" y="1280"/>
                  <a:pt x="1229" y="1179"/>
                </a:cubicBezTo>
                <a:cubicBezTo>
                  <a:pt x="1387" y="1179"/>
                  <a:pt x="1387" y="1179"/>
                  <a:pt x="1387" y="1179"/>
                </a:cubicBezTo>
                <a:cubicBezTo>
                  <a:pt x="1320" y="1288"/>
                  <a:pt x="1220" y="1380"/>
                  <a:pt x="1103" y="1430"/>
                </a:cubicBezTo>
                <a:close/>
                <a:moveTo>
                  <a:pt x="1446" y="1071"/>
                </a:moveTo>
                <a:cubicBezTo>
                  <a:pt x="1254" y="1071"/>
                  <a:pt x="1254" y="1071"/>
                  <a:pt x="1254" y="1071"/>
                </a:cubicBezTo>
                <a:cubicBezTo>
                  <a:pt x="1270" y="1004"/>
                  <a:pt x="1279" y="929"/>
                  <a:pt x="1287" y="853"/>
                </a:cubicBezTo>
                <a:cubicBezTo>
                  <a:pt x="1496" y="853"/>
                  <a:pt x="1496" y="853"/>
                  <a:pt x="1496" y="853"/>
                </a:cubicBezTo>
                <a:cubicBezTo>
                  <a:pt x="1496" y="929"/>
                  <a:pt x="1471" y="1004"/>
                  <a:pt x="1446" y="1071"/>
                </a:cubicBezTo>
                <a:close/>
                <a:moveTo>
                  <a:pt x="1287" y="753"/>
                </a:moveTo>
                <a:cubicBezTo>
                  <a:pt x="1279" y="678"/>
                  <a:pt x="1270" y="602"/>
                  <a:pt x="1254" y="535"/>
                </a:cubicBezTo>
                <a:cubicBezTo>
                  <a:pt x="1446" y="535"/>
                  <a:pt x="1446" y="535"/>
                  <a:pt x="1446" y="535"/>
                </a:cubicBezTo>
                <a:cubicBezTo>
                  <a:pt x="1471" y="602"/>
                  <a:pt x="1496" y="678"/>
                  <a:pt x="1496" y="753"/>
                </a:cubicBezTo>
                <a:lnTo>
                  <a:pt x="1287" y="753"/>
                </a:lnTo>
                <a:close/>
                <a:moveTo>
                  <a:pt x="1287" y="753"/>
                </a:moveTo>
                <a:lnTo>
                  <a:pt x="1287" y="7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49" tIns="60974" rIns="121949" bIns="60974" anchor="ctr"/>
          <a:lstStyle/>
          <a:p>
            <a:pPr>
              <a:defRPr/>
            </a:pPr>
            <a:endParaRPr lang="en-US" sz="3601" dirty="0">
              <a:latin typeface="Calibri Light"/>
              <a:ea typeface="SimSun" charset="0"/>
            </a:endParaRPr>
          </a:p>
        </p:txBody>
      </p:sp>
      <p:sp>
        <p:nvSpPr>
          <p:cNvPr id="270" name="Teardrop 269"/>
          <p:cNvSpPr/>
          <p:nvPr/>
        </p:nvSpPr>
        <p:spPr bwMode="auto">
          <a:xfrm rot="8100000">
            <a:off x="18678770" y="9451073"/>
            <a:ext cx="1246974" cy="1226009"/>
          </a:xfrm>
          <a:prstGeom prst="teardrop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9" tIns="60974" rIns="121949" bIns="60974" anchor="ctr"/>
          <a:lstStyle/>
          <a:p>
            <a:pPr algn="ctr">
              <a:defRPr/>
            </a:pPr>
            <a:endParaRPr lang="en-US" sz="3601" dirty="0">
              <a:latin typeface="Calibri Light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299856" y="486369"/>
            <a:ext cx="20383162" cy="2201197"/>
            <a:chOff x="1739573" y="511491"/>
            <a:chExt cx="20937538" cy="2200624"/>
          </a:xfrm>
        </p:grpSpPr>
        <p:sp>
          <p:nvSpPr>
            <p:cNvPr id="56" name="TextBox 55"/>
            <p:cNvSpPr txBox="1"/>
            <p:nvPr/>
          </p:nvSpPr>
          <p:spPr>
            <a:xfrm>
              <a:off x="1739573" y="511491"/>
              <a:ext cx="209375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CHOICES WE MADE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59" name="Rectangle 58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801" dirty="0" err="1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 Light"/>
                  <a:cs typeface="Calibri Light"/>
                </a:rPr>
                <a:t>A</a:t>
              </a:r>
              <a:r>
                <a:rPr lang="id-ID" sz="380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 Light"/>
                  <a:cs typeface="Calibri Light"/>
                </a:rPr>
                <a:t> New Way </a:t>
              </a:r>
              <a:r>
                <a:rPr lang="id-ID" sz="3801" dirty="0" err="1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 Light"/>
                  <a:cs typeface="Calibri Light"/>
                </a:rPr>
                <a:t>of</a:t>
              </a:r>
              <a:r>
                <a:rPr lang="id-ID" sz="3801" dirty="0">
                  <a:solidFill>
                    <a:schemeClr val="accent1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chemeClr val="tx2"/>
                  </a:solidFill>
                  <a:latin typeface="Calibri Light"/>
                  <a:cs typeface="Calibri Light"/>
                </a:rPr>
                <a:t>Modelisation</a:t>
              </a:r>
              <a:endParaRPr lang="id-ID" sz="3801" dirty="0">
                <a:solidFill>
                  <a:schemeClr val="tx2"/>
                </a:solidFill>
                <a:latin typeface="Calibri Light"/>
                <a:cs typeface="Calibri Light"/>
              </a:endParaRP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96F9C713-FB63-044F-9965-FA64E299C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42" y="5964501"/>
            <a:ext cx="2020669" cy="3808505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9C425751-49F9-1F45-9A2F-839275D91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728" y="3109873"/>
            <a:ext cx="661941" cy="661941"/>
          </a:xfrm>
          <a:prstGeom prst="rect">
            <a:avLst/>
          </a:prstGeom>
        </p:spPr>
      </p:pic>
      <p:sp>
        <p:nvSpPr>
          <p:cNvPr id="69" name="Freeform 109">
            <a:extLst>
              <a:ext uri="{FF2B5EF4-FFF2-40B4-BE49-F238E27FC236}">
                <a16:creationId xmlns:a16="http://schemas.microsoft.com/office/drawing/2014/main" id="{BF86D13B-6472-F247-ACD0-EE9485F85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2313" y="6242124"/>
            <a:ext cx="606776" cy="662804"/>
          </a:xfrm>
          <a:custGeom>
            <a:avLst/>
            <a:gdLst>
              <a:gd name="T0" fmla="*/ 552 w 1105"/>
              <a:gd name="T1" fmla="*/ 0 h 1105"/>
              <a:gd name="T2" fmla="*/ 0 w 1105"/>
              <a:gd name="T3" fmla="*/ 552 h 1105"/>
              <a:gd name="T4" fmla="*/ 552 w 1105"/>
              <a:gd name="T5" fmla="*/ 1104 h 1105"/>
              <a:gd name="T6" fmla="*/ 1104 w 1105"/>
              <a:gd name="T7" fmla="*/ 552 h 1105"/>
              <a:gd name="T8" fmla="*/ 552 w 1105"/>
              <a:gd name="T9" fmla="*/ 0 h 1105"/>
              <a:gd name="T10" fmla="*/ 552 w 1105"/>
              <a:gd name="T11" fmla="*/ 1012 h 1105"/>
              <a:gd name="T12" fmla="*/ 84 w 1105"/>
              <a:gd name="T13" fmla="*/ 552 h 1105"/>
              <a:gd name="T14" fmla="*/ 552 w 1105"/>
              <a:gd name="T15" fmla="*/ 84 h 1105"/>
              <a:gd name="T16" fmla="*/ 1012 w 1105"/>
              <a:gd name="T17" fmla="*/ 552 h 1105"/>
              <a:gd name="T18" fmla="*/ 552 w 1105"/>
              <a:gd name="T19" fmla="*/ 1012 h 1105"/>
              <a:gd name="T20" fmla="*/ 836 w 1105"/>
              <a:gd name="T21" fmla="*/ 410 h 1105"/>
              <a:gd name="T22" fmla="*/ 828 w 1105"/>
              <a:gd name="T23" fmla="*/ 452 h 1105"/>
              <a:gd name="T24" fmla="*/ 560 w 1105"/>
              <a:gd name="T25" fmla="*/ 636 h 1105"/>
              <a:gd name="T26" fmla="*/ 544 w 1105"/>
              <a:gd name="T27" fmla="*/ 636 h 1105"/>
              <a:gd name="T28" fmla="*/ 527 w 1105"/>
              <a:gd name="T29" fmla="*/ 636 h 1105"/>
              <a:gd name="T30" fmla="*/ 518 w 1105"/>
              <a:gd name="T31" fmla="*/ 611 h 1105"/>
              <a:gd name="T32" fmla="*/ 518 w 1105"/>
              <a:gd name="T33" fmla="*/ 218 h 1105"/>
              <a:gd name="T34" fmla="*/ 544 w 1105"/>
              <a:gd name="T35" fmla="*/ 184 h 1105"/>
              <a:gd name="T36" fmla="*/ 577 w 1105"/>
              <a:gd name="T37" fmla="*/ 218 h 1105"/>
              <a:gd name="T38" fmla="*/ 577 w 1105"/>
              <a:gd name="T39" fmla="*/ 552 h 1105"/>
              <a:gd name="T40" fmla="*/ 795 w 1105"/>
              <a:gd name="T41" fmla="*/ 402 h 1105"/>
              <a:gd name="T42" fmla="*/ 836 w 1105"/>
              <a:gd name="T43" fmla="*/ 410 h 1105"/>
              <a:gd name="T44" fmla="*/ 836 w 1105"/>
              <a:gd name="T45" fmla="*/ 410 h 1105"/>
              <a:gd name="T46" fmla="*/ 836 w 1105"/>
              <a:gd name="T47" fmla="*/ 410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05" h="1105">
                <a:moveTo>
                  <a:pt x="552" y="0"/>
                </a:moveTo>
                <a:cubicBezTo>
                  <a:pt x="243" y="0"/>
                  <a:pt x="0" y="243"/>
                  <a:pt x="0" y="552"/>
                </a:cubicBezTo>
                <a:cubicBezTo>
                  <a:pt x="0" y="853"/>
                  <a:pt x="243" y="1104"/>
                  <a:pt x="552" y="1104"/>
                </a:cubicBezTo>
                <a:cubicBezTo>
                  <a:pt x="853" y="1104"/>
                  <a:pt x="1104" y="853"/>
                  <a:pt x="1104" y="552"/>
                </a:cubicBezTo>
                <a:cubicBezTo>
                  <a:pt x="1104" y="243"/>
                  <a:pt x="853" y="0"/>
                  <a:pt x="552" y="0"/>
                </a:cubicBezTo>
                <a:close/>
                <a:moveTo>
                  <a:pt x="552" y="1012"/>
                </a:moveTo>
                <a:cubicBezTo>
                  <a:pt x="293" y="1012"/>
                  <a:pt x="84" y="803"/>
                  <a:pt x="84" y="552"/>
                </a:cubicBezTo>
                <a:cubicBezTo>
                  <a:pt x="84" y="293"/>
                  <a:pt x="293" y="84"/>
                  <a:pt x="552" y="84"/>
                </a:cubicBezTo>
                <a:cubicBezTo>
                  <a:pt x="803" y="84"/>
                  <a:pt x="1012" y="293"/>
                  <a:pt x="1012" y="552"/>
                </a:cubicBezTo>
                <a:cubicBezTo>
                  <a:pt x="1012" y="803"/>
                  <a:pt x="803" y="1012"/>
                  <a:pt x="552" y="1012"/>
                </a:cubicBezTo>
                <a:close/>
                <a:moveTo>
                  <a:pt x="836" y="410"/>
                </a:moveTo>
                <a:cubicBezTo>
                  <a:pt x="845" y="419"/>
                  <a:pt x="845" y="435"/>
                  <a:pt x="828" y="452"/>
                </a:cubicBezTo>
                <a:cubicBezTo>
                  <a:pt x="560" y="636"/>
                  <a:pt x="560" y="636"/>
                  <a:pt x="560" y="636"/>
                </a:cubicBezTo>
                <a:cubicBezTo>
                  <a:pt x="552" y="636"/>
                  <a:pt x="552" y="636"/>
                  <a:pt x="544" y="636"/>
                </a:cubicBezTo>
                <a:cubicBezTo>
                  <a:pt x="544" y="636"/>
                  <a:pt x="535" y="636"/>
                  <a:pt x="527" y="636"/>
                </a:cubicBezTo>
                <a:cubicBezTo>
                  <a:pt x="518" y="628"/>
                  <a:pt x="518" y="619"/>
                  <a:pt x="518" y="611"/>
                </a:cubicBezTo>
                <a:cubicBezTo>
                  <a:pt x="518" y="218"/>
                  <a:pt x="518" y="218"/>
                  <a:pt x="518" y="218"/>
                </a:cubicBezTo>
                <a:cubicBezTo>
                  <a:pt x="518" y="201"/>
                  <a:pt x="527" y="184"/>
                  <a:pt x="544" y="184"/>
                </a:cubicBezTo>
                <a:cubicBezTo>
                  <a:pt x="560" y="184"/>
                  <a:pt x="577" y="201"/>
                  <a:pt x="577" y="218"/>
                </a:cubicBezTo>
                <a:cubicBezTo>
                  <a:pt x="577" y="552"/>
                  <a:pt x="577" y="552"/>
                  <a:pt x="577" y="552"/>
                </a:cubicBezTo>
                <a:cubicBezTo>
                  <a:pt x="795" y="402"/>
                  <a:pt x="795" y="402"/>
                  <a:pt x="795" y="402"/>
                </a:cubicBezTo>
                <a:cubicBezTo>
                  <a:pt x="811" y="393"/>
                  <a:pt x="828" y="393"/>
                  <a:pt x="836" y="410"/>
                </a:cubicBezTo>
                <a:close/>
                <a:moveTo>
                  <a:pt x="836" y="410"/>
                </a:moveTo>
                <a:lnTo>
                  <a:pt x="836" y="4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916" tIns="121958" rIns="243916" bIns="121958" anchor="ctr"/>
          <a:lstStyle/>
          <a:p>
            <a:pPr>
              <a:defRPr/>
            </a:pPr>
            <a:endParaRPr lang="en-US" sz="3601" dirty="0">
              <a:latin typeface="Roboto Light"/>
            </a:endParaRPr>
          </a:p>
        </p:txBody>
      </p:sp>
      <p:sp>
        <p:nvSpPr>
          <p:cNvPr id="70" name="Freeform 77">
            <a:extLst>
              <a:ext uri="{FF2B5EF4-FFF2-40B4-BE49-F238E27FC236}">
                <a16:creationId xmlns:a16="http://schemas.microsoft.com/office/drawing/2014/main" id="{61BFC335-2900-8342-B779-0FC9EE5DB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992" y="6521832"/>
            <a:ext cx="746340" cy="566837"/>
          </a:xfrm>
          <a:custGeom>
            <a:avLst/>
            <a:gdLst>
              <a:gd name="T0" fmla="*/ 372 w 497"/>
              <a:gd name="T1" fmla="*/ 124 h 418"/>
              <a:gd name="T2" fmla="*/ 372 w 497"/>
              <a:gd name="T3" fmla="*/ 124 h 418"/>
              <a:gd name="T4" fmla="*/ 389 w 497"/>
              <a:gd name="T5" fmla="*/ 124 h 418"/>
              <a:gd name="T6" fmla="*/ 389 w 497"/>
              <a:gd name="T7" fmla="*/ 178 h 418"/>
              <a:gd name="T8" fmla="*/ 496 w 497"/>
              <a:gd name="T9" fmla="*/ 89 h 418"/>
              <a:gd name="T10" fmla="*/ 389 w 497"/>
              <a:gd name="T11" fmla="*/ 0 h 418"/>
              <a:gd name="T12" fmla="*/ 389 w 497"/>
              <a:gd name="T13" fmla="*/ 53 h 418"/>
              <a:gd name="T14" fmla="*/ 372 w 497"/>
              <a:gd name="T15" fmla="*/ 53 h 418"/>
              <a:gd name="T16" fmla="*/ 186 w 497"/>
              <a:gd name="T17" fmla="*/ 187 h 418"/>
              <a:gd name="T18" fmla="*/ 53 w 497"/>
              <a:gd name="T19" fmla="*/ 284 h 418"/>
              <a:gd name="T20" fmla="*/ 0 w 497"/>
              <a:gd name="T21" fmla="*/ 284 h 418"/>
              <a:gd name="T22" fmla="*/ 0 w 497"/>
              <a:gd name="T23" fmla="*/ 355 h 418"/>
              <a:gd name="T24" fmla="*/ 53 w 497"/>
              <a:gd name="T25" fmla="*/ 355 h 418"/>
              <a:gd name="T26" fmla="*/ 239 w 497"/>
              <a:gd name="T27" fmla="*/ 222 h 418"/>
              <a:gd name="T28" fmla="*/ 372 w 497"/>
              <a:gd name="T29" fmla="*/ 124 h 418"/>
              <a:gd name="T30" fmla="*/ 132 w 497"/>
              <a:gd name="T31" fmla="*/ 169 h 418"/>
              <a:gd name="T32" fmla="*/ 132 w 497"/>
              <a:gd name="T33" fmla="*/ 169 h 418"/>
              <a:gd name="T34" fmla="*/ 141 w 497"/>
              <a:gd name="T35" fmla="*/ 152 h 418"/>
              <a:gd name="T36" fmla="*/ 177 w 497"/>
              <a:gd name="T37" fmla="*/ 116 h 418"/>
              <a:gd name="T38" fmla="*/ 53 w 497"/>
              <a:gd name="T39" fmla="*/ 63 h 418"/>
              <a:gd name="T40" fmla="*/ 0 w 497"/>
              <a:gd name="T41" fmla="*/ 63 h 418"/>
              <a:gd name="T42" fmla="*/ 0 w 497"/>
              <a:gd name="T43" fmla="*/ 134 h 418"/>
              <a:gd name="T44" fmla="*/ 53 w 497"/>
              <a:gd name="T45" fmla="*/ 134 h 418"/>
              <a:gd name="T46" fmla="*/ 132 w 497"/>
              <a:gd name="T47" fmla="*/ 169 h 418"/>
              <a:gd name="T48" fmla="*/ 389 w 497"/>
              <a:gd name="T49" fmla="*/ 293 h 418"/>
              <a:gd name="T50" fmla="*/ 389 w 497"/>
              <a:gd name="T51" fmla="*/ 293 h 418"/>
              <a:gd name="T52" fmla="*/ 372 w 497"/>
              <a:gd name="T53" fmla="*/ 293 h 418"/>
              <a:gd name="T54" fmla="*/ 283 w 497"/>
              <a:gd name="T55" fmla="*/ 249 h 418"/>
              <a:gd name="T56" fmla="*/ 283 w 497"/>
              <a:gd name="T57" fmla="*/ 258 h 418"/>
              <a:gd name="T58" fmla="*/ 248 w 497"/>
              <a:gd name="T59" fmla="*/ 302 h 418"/>
              <a:gd name="T60" fmla="*/ 372 w 497"/>
              <a:gd name="T61" fmla="*/ 355 h 418"/>
              <a:gd name="T62" fmla="*/ 389 w 497"/>
              <a:gd name="T63" fmla="*/ 355 h 418"/>
              <a:gd name="T64" fmla="*/ 389 w 497"/>
              <a:gd name="T65" fmla="*/ 417 h 418"/>
              <a:gd name="T66" fmla="*/ 496 w 497"/>
              <a:gd name="T67" fmla="*/ 328 h 418"/>
              <a:gd name="T68" fmla="*/ 389 w 497"/>
              <a:gd name="T69" fmla="*/ 240 h 418"/>
              <a:gd name="T70" fmla="*/ 389 w 497"/>
              <a:gd name="T71" fmla="*/ 293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B84A45-CB59-F04C-89AD-D510D05D0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68" y="9535144"/>
            <a:ext cx="884203" cy="8842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69F3A3-AE26-5C45-BD57-1BDD206A6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088" y="9729181"/>
            <a:ext cx="871983" cy="8719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FF07515-3BB6-524A-A43D-7EEBD8C159B7}"/>
              </a:ext>
            </a:extLst>
          </p:cNvPr>
          <p:cNvSpPr txBox="1"/>
          <p:nvPr/>
        </p:nvSpPr>
        <p:spPr>
          <a:xfrm>
            <a:off x="17915823" y="10870726"/>
            <a:ext cx="3529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</a:rPr>
              <a:t>Mean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fly</a:t>
            </a:r>
            <a:r>
              <a:rPr lang="fr-FR" sz="3200" dirty="0">
                <a:solidFill>
                  <a:schemeClr val="bg1"/>
                </a:solidFill>
              </a:rPr>
              <a:t> distance </a:t>
            </a:r>
            <a:r>
              <a:rPr lang="fr-FR" sz="3200" dirty="0" err="1">
                <a:solidFill>
                  <a:schemeClr val="bg1"/>
                </a:solidFill>
              </a:rPr>
              <a:t>given</a:t>
            </a:r>
            <a:r>
              <a:rPr lang="fr-FR" sz="3200" dirty="0">
                <a:solidFill>
                  <a:schemeClr val="bg1"/>
                </a:solidFill>
              </a:rPr>
              <a:t> by a Poisson Distribution</a:t>
            </a:r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CFE891B5-61B9-3349-9D7C-364147FF0C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045" b="27968"/>
          <a:stretch/>
        </p:blipFill>
        <p:spPr>
          <a:xfrm>
            <a:off x="20787245" y="11649286"/>
            <a:ext cx="4521053" cy="17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0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F9B8F49-1A1C-7D4B-9EBF-0DA7779D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03" y="1238232"/>
            <a:ext cx="15964680" cy="17192732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1740026" y="486369"/>
            <a:ext cx="20942992" cy="2201197"/>
            <a:chOff x="1739573" y="511491"/>
            <a:chExt cx="20937538" cy="2200624"/>
          </a:xfrm>
        </p:grpSpPr>
        <p:sp>
          <p:nvSpPr>
            <p:cNvPr id="211" name="TextBox 210"/>
            <p:cNvSpPr txBox="1"/>
            <p:nvPr/>
          </p:nvSpPr>
          <p:spPr>
            <a:xfrm>
              <a:off x="1739573" y="511491"/>
              <a:ext cx="209375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FURTHER EXPLANATION ON AVERAGE</a:t>
              </a:r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10842088" y="1977406"/>
              <a:ext cx="2738813" cy="73151"/>
              <a:chOff x="1775294" y="2020905"/>
              <a:chExt cx="3631536" cy="45719"/>
            </a:xfrm>
          </p:grpSpPr>
          <p:sp>
            <p:nvSpPr>
              <p:cNvPr id="214" name="Rectangle 213"/>
              <p:cNvSpPr/>
              <p:nvPr/>
            </p:nvSpPr>
            <p:spPr>
              <a:xfrm flipV="1">
                <a:off x="1775294" y="2020905"/>
                <a:ext cx="545461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213" name="TextBox 212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How</a:t>
              </a:r>
              <a:r>
                <a:rPr lang="id-ID" sz="3801" dirty="0">
                  <a:solidFill>
                    <a:srgbClr val="F2ADC7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estimate</a:t>
              </a:r>
              <a:r>
                <a:rPr lang="id-ID" sz="3801" dirty="0">
                  <a:solidFill>
                    <a:srgbClr val="F2ADC7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rgbClr val="F2ADC7"/>
                  </a:solidFill>
                  <a:latin typeface="Calibri Light"/>
                  <a:cs typeface="Calibri Light"/>
                </a:rPr>
                <a:t>the</a:t>
              </a:r>
              <a:r>
                <a:rPr lang="id-ID" sz="3801" dirty="0">
                  <a:solidFill>
                    <a:srgbClr val="F2ADC7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rgbClr val="C00000"/>
                  </a:solidFill>
                  <a:latin typeface="Calibri Light"/>
                  <a:cs typeface="Calibri Light"/>
                </a:rPr>
                <a:t>Hornet</a:t>
              </a:r>
              <a:r>
                <a:rPr lang="id-ID" sz="3801" dirty="0">
                  <a:solidFill>
                    <a:srgbClr val="C00000"/>
                  </a:solidFill>
                  <a:latin typeface="Calibri Light"/>
                  <a:cs typeface="Calibri Light"/>
                </a:rPr>
                <a:t> </a:t>
              </a:r>
              <a:r>
                <a:rPr lang="id-ID" sz="3801" dirty="0" err="1">
                  <a:solidFill>
                    <a:srgbClr val="C00000"/>
                  </a:solidFill>
                  <a:latin typeface="Calibri Light"/>
                  <a:cs typeface="Calibri Light"/>
                </a:rPr>
                <a:t>Concentration</a:t>
              </a:r>
              <a:endParaRPr lang="id-ID" sz="3801" dirty="0">
                <a:solidFill>
                  <a:srgbClr val="C00000"/>
                </a:solidFill>
                <a:latin typeface="Calibri Light"/>
                <a:cs typeface="Calibri Light"/>
              </a:endParaRPr>
            </a:p>
          </p:txBody>
        </p:sp>
      </p:grpSp>
      <p:pic>
        <p:nvPicPr>
          <p:cNvPr id="237" name="Image 236">
            <a:extLst>
              <a:ext uri="{FF2B5EF4-FFF2-40B4-BE49-F238E27FC236}">
                <a16:creationId xmlns:a16="http://schemas.microsoft.com/office/drawing/2014/main" id="{9F9ADB40-6C07-0340-AB24-8DD6B80B5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466" y="12477768"/>
            <a:ext cx="835689" cy="835689"/>
          </a:xfrm>
          <a:prstGeom prst="rect">
            <a:avLst/>
          </a:prstGeom>
        </p:spPr>
      </p:pic>
      <p:grpSp>
        <p:nvGrpSpPr>
          <p:cNvPr id="243" name="Group 1">
            <a:extLst>
              <a:ext uri="{FF2B5EF4-FFF2-40B4-BE49-F238E27FC236}">
                <a16:creationId xmlns:a16="http://schemas.microsoft.com/office/drawing/2014/main" id="{4C812A18-8F0C-E147-9BC5-165A7AF87435}"/>
              </a:ext>
            </a:extLst>
          </p:cNvPr>
          <p:cNvGrpSpPr/>
          <p:nvPr/>
        </p:nvGrpSpPr>
        <p:grpSpPr>
          <a:xfrm>
            <a:off x="1473000" y="4349357"/>
            <a:ext cx="10861559" cy="8832032"/>
            <a:chOff x="7257898" y="3217080"/>
            <a:chExt cx="9559868" cy="9225760"/>
          </a:xfrm>
        </p:grpSpPr>
        <p:sp>
          <p:nvSpPr>
            <p:cNvPr id="244" name="Freeform 3">
              <a:extLst>
                <a:ext uri="{FF2B5EF4-FFF2-40B4-BE49-F238E27FC236}">
                  <a16:creationId xmlns:a16="http://schemas.microsoft.com/office/drawing/2014/main" id="{0F419660-B0FC-E54E-ABC2-D3A9CD1AFC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518999">
              <a:off x="8983874" y="3217080"/>
              <a:ext cx="4705104" cy="4544770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243861" tIns="121931" rIns="243861" bIns="121931" anchor="ctr"/>
            <a:lstStyle/>
            <a:p>
              <a:endParaRPr lang="en-US" sz="3601" dirty="0">
                <a:latin typeface="Calibri Light"/>
              </a:endParaRPr>
            </a:p>
          </p:txBody>
        </p:sp>
        <p:sp>
          <p:nvSpPr>
            <p:cNvPr id="245" name="Freeform 3">
              <a:extLst>
                <a:ext uri="{FF2B5EF4-FFF2-40B4-BE49-F238E27FC236}">
                  <a16:creationId xmlns:a16="http://schemas.microsoft.com/office/drawing/2014/main" id="{0500265D-8E70-B84F-AD1C-0ED66AD897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202081">
              <a:off x="11988242" y="4031692"/>
              <a:ext cx="4913538" cy="4745511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243861" tIns="121931" rIns="243861" bIns="121931" anchor="ctr"/>
            <a:lstStyle/>
            <a:p>
              <a:endParaRPr lang="en-US" sz="3601" dirty="0">
                <a:latin typeface="Calibri Light"/>
              </a:endParaRPr>
            </a:p>
          </p:txBody>
        </p:sp>
        <p:sp>
          <p:nvSpPr>
            <p:cNvPr id="246" name="Freeform 3">
              <a:extLst>
                <a:ext uri="{FF2B5EF4-FFF2-40B4-BE49-F238E27FC236}">
                  <a16:creationId xmlns:a16="http://schemas.microsoft.com/office/drawing/2014/main" id="{D7D772DC-FC2E-6F4B-8E9E-B1D1E6F9D9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43478">
              <a:off x="10568994" y="7541969"/>
              <a:ext cx="5228830" cy="4900871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243861" tIns="121931" rIns="243861" bIns="121931" anchor="ctr"/>
            <a:lstStyle/>
            <a:p>
              <a:endParaRPr lang="en-US" sz="3601" dirty="0">
                <a:latin typeface="Calibri Light"/>
              </a:endParaRPr>
            </a:p>
          </p:txBody>
        </p:sp>
        <p:sp>
          <p:nvSpPr>
            <p:cNvPr id="247" name="Freeform 3">
              <a:extLst>
                <a:ext uri="{FF2B5EF4-FFF2-40B4-BE49-F238E27FC236}">
                  <a16:creationId xmlns:a16="http://schemas.microsoft.com/office/drawing/2014/main" id="{A791A571-D359-9942-94CC-531BF9914E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978264">
              <a:off x="7394928" y="6461737"/>
              <a:ext cx="4943253" cy="521731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243861" tIns="121931" rIns="243861" bIns="121931" anchor="ctr"/>
            <a:lstStyle/>
            <a:p>
              <a:endParaRPr lang="en-US" sz="3601" dirty="0">
                <a:latin typeface="Calibri Light"/>
              </a:endParaRPr>
            </a:p>
          </p:txBody>
        </p:sp>
      </p:grpSp>
      <p:pic>
        <p:nvPicPr>
          <p:cNvPr id="258" name="Image 257">
            <a:extLst>
              <a:ext uri="{FF2B5EF4-FFF2-40B4-BE49-F238E27FC236}">
                <a16:creationId xmlns:a16="http://schemas.microsoft.com/office/drawing/2014/main" id="{5316B0B5-B19F-9B44-9080-0A4ED2ED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46" y="5473574"/>
            <a:ext cx="806400" cy="806400"/>
          </a:xfrm>
          <a:prstGeom prst="rect">
            <a:avLst/>
          </a:prstGeom>
        </p:spPr>
      </p:pic>
      <p:sp>
        <p:nvSpPr>
          <p:cNvPr id="260" name="Rounded Rectangle 243">
            <a:extLst>
              <a:ext uri="{FF2B5EF4-FFF2-40B4-BE49-F238E27FC236}">
                <a16:creationId xmlns:a16="http://schemas.microsoft.com/office/drawing/2014/main" id="{483E6C7A-916C-5241-8534-6DC81691734C}"/>
              </a:ext>
            </a:extLst>
          </p:cNvPr>
          <p:cNvSpPr/>
          <p:nvPr/>
        </p:nvSpPr>
        <p:spPr>
          <a:xfrm>
            <a:off x="4903445" y="4159567"/>
            <a:ext cx="3807050" cy="1097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52FCBD-157C-7A42-9032-5FAB0F9BFAFB}"/>
              </a:ext>
            </a:extLst>
          </p:cNvPr>
          <p:cNvSpPr txBox="1"/>
          <p:nvPr/>
        </p:nvSpPr>
        <p:spPr>
          <a:xfrm>
            <a:off x="4800853" y="3294702"/>
            <a:ext cx="39809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>
                <a:solidFill>
                  <a:schemeClr val="bg1"/>
                </a:solidFill>
              </a:rPr>
              <a:t>IN FRANCE</a:t>
            </a:r>
          </a:p>
        </p:txBody>
      </p:sp>
      <p:sp>
        <p:nvSpPr>
          <p:cNvPr id="261" name="Rounded Rectangle 243">
            <a:extLst>
              <a:ext uri="{FF2B5EF4-FFF2-40B4-BE49-F238E27FC236}">
                <a16:creationId xmlns:a16="http://schemas.microsoft.com/office/drawing/2014/main" id="{D7C0EB91-3CB3-BD48-823A-5E361D102594}"/>
              </a:ext>
            </a:extLst>
          </p:cNvPr>
          <p:cNvSpPr/>
          <p:nvPr/>
        </p:nvSpPr>
        <p:spPr>
          <a:xfrm>
            <a:off x="17038992" y="4171663"/>
            <a:ext cx="3807050" cy="119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76" tIns="109739" rIns="219476" bIns="109739" rtlCol="0" anchor="ctr"/>
          <a:lstStyle/>
          <a:p>
            <a:pPr algn="ctr"/>
            <a:endParaRPr lang="bg-BG" sz="3601" dirty="0">
              <a:latin typeface="Calibri Light"/>
            </a:endParaRP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F1C2583D-145A-A94F-A72A-309766EBD234}"/>
              </a:ext>
            </a:extLst>
          </p:cNvPr>
          <p:cNvSpPr txBox="1"/>
          <p:nvPr/>
        </p:nvSpPr>
        <p:spPr>
          <a:xfrm>
            <a:off x="16300320" y="3346328"/>
            <a:ext cx="5284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 err="1">
                <a:solidFill>
                  <a:schemeClr val="bg1"/>
                </a:solidFill>
              </a:rPr>
              <a:t>Study</a:t>
            </a:r>
            <a:r>
              <a:rPr lang="fr-FR" sz="4500" b="1" dirty="0">
                <a:solidFill>
                  <a:schemeClr val="bg1"/>
                </a:solidFill>
              </a:rPr>
              <a:t> by </a:t>
            </a:r>
            <a:r>
              <a:rPr lang="fr-FR" sz="4500" b="1" dirty="0" err="1">
                <a:solidFill>
                  <a:schemeClr val="bg1"/>
                </a:solidFill>
              </a:rPr>
              <a:t>Department</a:t>
            </a:r>
            <a:endParaRPr lang="fr-FR" sz="4500" b="1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44B66E-7D59-0848-9CE8-01D45170FB45}"/>
              </a:ext>
            </a:extLst>
          </p:cNvPr>
          <p:cNvSpPr txBox="1"/>
          <p:nvPr/>
        </p:nvSpPr>
        <p:spPr>
          <a:xfrm>
            <a:off x="8583925" y="6527696"/>
            <a:ext cx="2466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First</a:t>
            </a:r>
            <a:r>
              <a:rPr lang="fr-FR" sz="4000" b="1" dirty="0"/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Hornet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detection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89DCEC-9594-1848-9BC2-557AC041962B}"/>
              </a:ext>
            </a:extLst>
          </p:cNvPr>
          <p:cNvSpPr txBox="1"/>
          <p:nvPr/>
        </p:nvSpPr>
        <p:spPr>
          <a:xfrm>
            <a:off x="6088660" y="10181659"/>
            <a:ext cx="35519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Mean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fly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sz="4000" b="1" dirty="0">
                <a:solidFill>
                  <a:schemeClr val="bg1"/>
                </a:solidFill>
              </a:rPr>
              <a:t>distance</a:t>
            </a:r>
            <a:r>
              <a:rPr lang="fr-FR" b="1" dirty="0">
                <a:solidFill>
                  <a:schemeClr val="bg1"/>
                </a:solidFill>
              </a:rPr>
              <a:t> of 60 km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A91B2AA-D06E-1A4B-9B55-F65D1BFF3AA8}"/>
              </a:ext>
            </a:extLst>
          </p:cNvPr>
          <p:cNvSpPr txBox="1"/>
          <p:nvPr/>
        </p:nvSpPr>
        <p:spPr>
          <a:xfrm>
            <a:off x="4800853" y="5236506"/>
            <a:ext cx="30223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chemeClr val="bg1"/>
                </a:solidFill>
              </a:rPr>
              <a:t>Mean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hive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number</a:t>
            </a:r>
            <a:r>
              <a:rPr lang="fr-FR" sz="4000" b="1" dirty="0">
                <a:solidFill>
                  <a:schemeClr val="bg1"/>
                </a:solidFill>
              </a:rPr>
              <a:t> by </a:t>
            </a:r>
            <a:r>
              <a:rPr lang="fr-FR" sz="4000" b="1" dirty="0" err="1">
                <a:solidFill>
                  <a:schemeClr val="bg1"/>
                </a:solidFill>
              </a:rPr>
              <a:t>department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44AB5C2-FC9E-5047-8ABD-FC5080FA0405}"/>
              </a:ext>
            </a:extLst>
          </p:cNvPr>
          <p:cNvSpPr txBox="1"/>
          <p:nvPr/>
        </p:nvSpPr>
        <p:spPr>
          <a:xfrm>
            <a:off x="2425940" y="8603428"/>
            <a:ext cx="3115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Overcrowded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department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given</a:t>
            </a:r>
            <a:r>
              <a:rPr lang="fr-FR" b="1" dirty="0">
                <a:solidFill>
                  <a:schemeClr val="bg1"/>
                </a:solidFill>
              </a:rPr>
              <a:t> by concentration and </a:t>
            </a:r>
            <a:r>
              <a:rPr lang="fr-FR" b="1" dirty="0" err="1">
                <a:solidFill>
                  <a:schemeClr val="bg1"/>
                </a:solidFill>
              </a:rPr>
              <a:t>mean</a:t>
            </a:r>
            <a:r>
              <a:rPr lang="fr-FR" b="1" dirty="0">
                <a:solidFill>
                  <a:schemeClr val="bg1"/>
                </a:solidFill>
              </a:rPr>
              <a:t> area </a:t>
            </a:r>
            <a:r>
              <a:rPr lang="fr-FR" b="1" dirty="0" err="1">
                <a:solidFill>
                  <a:schemeClr val="bg1"/>
                </a:solidFill>
              </a:rPr>
              <a:t>covered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C1E75D05-4361-5146-8FA4-90CA53CBB1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403" y="8785074"/>
            <a:ext cx="436635" cy="436635"/>
          </a:xfrm>
          <a:prstGeom prst="rect">
            <a:avLst/>
          </a:prstGeom>
          <a:noFill/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74D1E443-79C7-4C42-ADF2-84448898BA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4045" b="27968"/>
          <a:stretch/>
        </p:blipFill>
        <p:spPr>
          <a:xfrm>
            <a:off x="20787245" y="11649286"/>
            <a:ext cx="4521053" cy="1762737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6ED2CBFD-F9B5-CB40-8CDD-388522D290C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28" y="9146019"/>
            <a:ext cx="1275279" cy="12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7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 flipH="1">
            <a:off x="14486491" y="6794059"/>
            <a:ext cx="3660730" cy="75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H="1">
            <a:off x="15879502" y="9554324"/>
            <a:ext cx="22454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</p:cNvCxnSpPr>
          <p:nvPr/>
        </p:nvCxnSpPr>
        <p:spPr>
          <a:xfrm>
            <a:off x="6298349" y="8410745"/>
            <a:ext cx="28719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6298349" y="11037358"/>
            <a:ext cx="1713064" cy="63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8288389" y="5513759"/>
            <a:ext cx="4772659" cy="2278320"/>
            <a:chOff x="18283626" y="6905229"/>
            <a:chExt cx="4771416" cy="2277726"/>
          </a:xfrm>
        </p:grpSpPr>
        <p:sp>
          <p:nvSpPr>
            <p:cNvPr id="62" name="TextBox 61"/>
            <p:cNvSpPr txBox="1"/>
            <p:nvPr/>
          </p:nvSpPr>
          <p:spPr>
            <a:xfrm>
              <a:off x="19836062" y="6905229"/>
              <a:ext cx="3218980" cy="2277726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r>
                <a:rPr lang="en-US" sz="3001" b="1" dirty="0">
                  <a:solidFill>
                    <a:schemeClr val="accent3"/>
                  </a:solidFill>
                  <a:latin typeface="Lato"/>
                  <a:cs typeface="Lato"/>
                </a:rPr>
                <a:t>Overcrowding</a:t>
              </a:r>
              <a:endParaRPr lang="en-US" sz="3001" b="1" dirty="0">
                <a:solidFill>
                  <a:schemeClr val="tx2"/>
                </a:solidFill>
                <a:latin typeface="Lato"/>
                <a:cs typeface="Lato"/>
              </a:endParaRPr>
            </a:p>
            <a:p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When the concentration reaches one, the number of hives can not change since Hornet are starting survival competition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18283626" y="7490604"/>
              <a:ext cx="1312454" cy="13127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91" tIns="91446" rIns="182891" bIns="91446" rtlCol="0" anchor="ctr"/>
            <a:lstStyle/>
            <a:p>
              <a:pPr algn="ctr"/>
              <a:r>
                <a:rPr lang="en-US" sz="3601" dirty="0">
                  <a:latin typeface="Calibri Light"/>
                </a:rPr>
                <a:t>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288387" y="8385602"/>
            <a:ext cx="4989518" cy="1939638"/>
            <a:chOff x="18283626" y="4211852"/>
            <a:chExt cx="4988219" cy="1939132"/>
          </a:xfrm>
        </p:grpSpPr>
        <p:sp>
          <p:nvSpPr>
            <p:cNvPr id="63" name="Oval 62"/>
            <p:cNvSpPr/>
            <p:nvPr/>
          </p:nvSpPr>
          <p:spPr>
            <a:xfrm>
              <a:off x="18283626" y="4603314"/>
              <a:ext cx="1312452" cy="13127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836062" y="4211852"/>
              <a:ext cx="3435783" cy="1939132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r>
                <a:rPr lang="en-US" sz="3001" b="1" dirty="0">
                  <a:solidFill>
                    <a:schemeClr val="accent1"/>
                  </a:solidFill>
                  <a:latin typeface="Lato"/>
                  <a:cs typeface="Lato"/>
                </a:rPr>
                <a:t>Avalanche</a:t>
              </a:r>
            </a:p>
            <a:p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Since then, the number of the overcrowded department change a little and the neighborhood is colonized.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40865" y="7319746"/>
            <a:ext cx="4755470" cy="1939638"/>
            <a:chOff x="1440490" y="5928501"/>
            <a:chExt cx="4754232" cy="1939133"/>
          </a:xfrm>
        </p:grpSpPr>
        <p:sp>
          <p:nvSpPr>
            <p:cNvPr id="60" name="Oval 59"/>
            <p:cNvSpPr/>
            <p:nvPr/>
          </p:nvSpPr>
          <p:spPr>
            <a:xfrm>
              <a:off x="4882270" y="6345215"/>
              <a:ext cx="1312452" cy="13127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40490" y="5928501"/>
              <a:ext cx="3218980" cy="1939133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pPr algn="r"/>
              <a:r>
                <a:rPr lang="en-US" sz="3001" b="1" dirty="0">
                  <a:solidFill>
                    <a:schemeClr val="accent2"/>
                  </a:solidFill>
                  <a:latin typeface="Lato"/>
                  <a:cs typeface="Lato"/>
                </a:rPr>
                <a:t>Prospect</a:t>
              </a:r>
            </a:p>
            <a:p>
              <a:pPr algn="r"/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At this point, we can consider that the excess of hives has reached others departments..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4343" y="10020767"/>
            <a:ext cx="4796483" cy="1939638"/>
            <a:chOff x="1403977" y="3064348"/>
            <a:chExt cx="4795234" cy="1939133"/>
          </a:xfrm>
        </p:grpSpPr>
        <p:sp>
          <p:nvSpPr>
            <p:cNvPr id="58" name="Oval 57"/>
            <p:cNvSpPr/>
            <p:nvPr/>
          </p:nvSpPr>
          <p:spPr>
            <a:xfrm>
              <a:off x="4886759" y="3429355"/>
              <a:ext cx="1312452" cy="13127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03977" y="3064348"/>
              <a:ext cx="3218980" cy="1939133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pPr algn="r"/>
              <a:r>
                <a:rPr lang="en-US" sz="3001" b="1" dirty="0">
                  <a:solidFill>
                    <a:srgbClr val="9A2734"/>
                  </a:solidFill>
                  <a:latin typeface="Lato"/>
                  <a:cs typeface="Lato"/>
                </a:rPr>
                <a:t>Be</a:t>
              </a:r>
              <a:r>
                <a:rPr lang="en-US" sz="3001" b="1" dirty="0">
                  <a:solidFill>
                    <a:schemeClr val="tx2"/>
                  </a:solidFill>
                  <a:latin typeface="Lato"/>
                  <a:cs typeface="Lato"/>
                </a:rPr>
                <a:t> </a:t>
              </a:r>
              <a:r>
                <a:rPr lang="en-US" sz="3001" b="1" dirty="0">
                  <a:solidFill>
                    <a:schemeClr val="accent3"/>
                  </a:solidFill>
                  <a:latin typeface="Lato"/>
                  <a:cs typeface="Lato"/>
                </a:rPr>
                <a:t>aware</a:t>
              </a:r>
            </a:p>
            <a:p>
              <a:pPr algn="r"/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A hornet is more able to invade department with higher numbers of overcrowded neighbors</a:t>
              </a:r>
            </a:p>
          </p:txBody>
        </p:sp>
      </p:grpSp>
      <p:grpSp>
        <p:nvGrpSpPr>
          <p:cNvPr id="78" name="그룹 78"/>
          <p:cNvGrpSpPr/>
          <p:nvPr/>
        </p:nvGrpSpPr>
        <p:grpSpPr>
          <a:xfrm rot="10800000">
            <a:off x="8104396" y="10216839"/>
            <a:ext cx="8162902" cy="1368839"/>
            <a:chOff x="4031263" y="1089025"/>
            <a:chExt cx="3061088" cy="513181"/>
          </a:xfrm>
        </p:grpSpPr>
        <p:grpSp>
          <p:nvGrpSpPr>
            <p:cNvPr id="79" name="그룹 81"/>
            <p:cNvGrpSpPr/>
            <p:nvPr/>
          </p:nvGrpSpPr>
          <p:grpSpPr>
            <a:xfrm>
              <a:off x="4031263" y="1089025"/>
              <a:ext cx="3061088" cy="513181"/>
              <a:chOff x="3349626" y="1260475"/>
              <a:chExt cx="2916238" cy="468313"/>
            </a:xfrm>
          </p:grpSpPr>
          <p:sp>
            <p:nvSpPr>
              <p:cNvPr id="81" name="Rectangle 24"/>
              <p:cNvSpPr>
                <a:spLocks noChangeArrowheads="1"/>
              </p:cNvSpPr>
              <p:nvPr/>
            </p:nvSpPr>
            <p:spPr bwMode="auto">
              <a:xfrm>
                <a:off x="3556001" y="1576388"/>
                <a:ext cx="2505075" cy="1524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3349626" y="1260475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8 h 295"/>
                  <a:gd name="T4" fmla="*/ 130 w 130"/>
                  <a:gd name="T5" fmla="*/ 295 h 295"/>
                  <a:gd name="T6" fmla="*/ 130 w 130"/>
                  <a:gd name="T7" fmla="*/ 199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8"/>
                    </a:lnTo>
                    <a:lnTo>
                      <a:pt x="130" y="295"/>
                    </a:lnTo>
                    <a:lnTo>
                      <a:pt x="130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6061076" y="1260475"/>
                <a:ext cx="204788" cy="468312"/>
              </a:xfrm>
              <a:custGeom>
                <a:avLst/>
                <a:gdLst>
                  <a:gd name="T0" fmla="*/ 129 w 129"/>
                  <a:gd name="T1" fmla="*/ 0 h 295"/>
                  <a:gd name="T2" fmla="*/ 129 w 129"/>
                  <a:gd name="T3" fmla="*/ 98 h 295"/>
                  <a:gd name="T4" fmla="*/ 0 w 129"/>
                  <a:gd name="T5" fmla="*/ 295 h 295"/>
                  <a:gd name="T6" fmla="*/ 0 w 129"/>
                  <a:gd name="T7" fmla="*/ 199 h 295"/>
                  <a:gd name="T8" fmla="*/ 129 w 129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295">
                    <a:moveTo>
                      <a:pt x="129" y="0"/>
                    </a:moveTo>
                    <a:lnTo>
                      <a:pt x="129" y="98"/>
                    </a:lnTo>
                    <a:lnTo>
                      <a:pt x="0" y="295"/>
                    </a:lnTo>
                    <a:lnTo>
                      <a:pt x="0" y="199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3349626" y="1260475"/>
                <a:ext cx="2916238" cy="315912"/>
              </a:xfrm>
              <a:custGeom>
                <a:avLst/>
                <a:gdLst>
                  <a:gd name="T0" fmla="*/ 1837 w 1837"/>
                  <a:gd name="T1" fmla="*/ 0 h 199"/>
                  <a:gd name="T2" fmla="*/ 0 w 1837"/>
                  <a:gd name="T3" fmla="*/ 0 h 199"/>
                  <a:gd name="T4" fmla="*/ 130 w 1837"/>
                  <a:gd name="T5" fmla="*/ 199 h 199"/>
                  <a:gd name="T6" fmla="*/ 1708 w 1837"/>
                  <a:gd name="T7" fmla="*/ 199 h 199"/>
                  <a:gd name="T8" fmla="*/ 1837 w 1837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7" h="199">
                    <a:moveTo>
                      <a:pt x="1837" y="0"/>
                    </a:moveTo>
                    <a:lnTo>
                      <a:pt x="0" y="0"/>
                    </a:lnTo>
                    <a:lnTo>
                      <a:pt x="130" y="199"/>
                    </a:lnTo>
                    <a:lnTo>
                      <a:pt x="1708" y="199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 rot="10800000">
              <a:off x="4678363" y="1181884"/>
              <a:ext cx="1766886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Be aware</a:t>
              </a:r>
              <a:endParaRPr lang="ko-KR" altLang="en-US" sz="2701" b="1" dirty="0">
                <a:solidFill>
                  <a:srgbClr val="FFFFFF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85" name="그룹 79"/>
          <p:cNvGrpSpPr/>
          <p:nvPr/>
        </p:nvGrpSpPr>
        <p:grpSpPr>
          <a:xfrm rot="10800000">
            <a:off x="8682067" y="8848997"/>
            <a:ext cx="7012005" cy="1368836"/>
            <a:chOff x="4247889" y="1602206"/>
            <a:chExt cx="2629502" cy="513180"/>
          </a:xfrm>
        </p:grpSpPr>
        <p:grpSp>
          <p:nvGrpSpPr>
            <p:cNvPr id="86" name="그룹 82"/>
            <p:cNvGrpSpPr/>
            <p:nvPr/>
          </p:nvGrpSpPr>
          <p:grpSpPr>
            <a:xfrm>
              <a:off x="4247889" y="1602206"/>
              <a:ext cx="2629502" cy="513180"/>
              <a:chOff x="3556001" y="1728788"/>
              <a:chExt cx="2505075" cy="468312"/>
            </a:xfrm>
          </p:grpSpPr>
          <p:sp>
            <p:nvSpPr>
              <p:cNvPr id="88" name="Rectangle 27"/>
              <p:cNvSpPr>
                <a:spLocks noChangeArrowheads="1"/>
              </p:cNvSpPr>
              <p:nvPr/>
            </p:nvSpPr>
            <p:spPr bwMode="auto">
              <a:xfrm>
                <a:off x="3762376" y="2043113"/>
                <a:ext cx="2090738" cy="1539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89" name="Freeform 28"/>
              <p:cNvSpPr>
                <a:spLocks/>
              </p:cNvSpPr>
              <p:nvPr/>
            </p:nvSpPr>
            <p:spPr bwMode="auto">
              <a:xfrm>
                <a:off x="3556001" y="1728788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6 h 295"/>
                  <a:gd name="T4" fmla="*/ 130 w 130"/>
                  <a:gd name="T5" fmla="*/ 295 h 295"/>
                  <a:gd name="T6" fmla="*/ 130 w 130"/>
                  <a:gd name="T7" fmla="*/ 198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6"/>
                    </a:lnTo>
                    <a:lnTo>
                      <a:pt x="130" y="295"/>
                    </a:lnTo>
                    <a:lnTo>
                      <a:pt x="130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5853113" y="1728788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6 h 295"/>
                  <a:gd name="T4" fmla="*/ 0 w 131"/>
                  <a:gd name="T5" fmla="*/ 295 h 295"/>
                  <a:gd name="T6" fmla="*/ 0 w 131"/>
                  <a:gd name="T7" fmla="*/ 198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6"/>
                    </a:lnTo>
                    <a:lnTo>
                      <a:pt x="0" y="295"/>
                    </a:lnTo>
                    <a:lnTo>
                      <a:pt x="0" y="19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1" name="Freeform 42"/>
              <p:cNvSpPr>
                <a:spLocks/>
              </p:cNvSpPr>
              <p:nvPr/>
            </p:nvSpPr>
            <p:spPr bwMode="auto">
              <a:xfrm>
                <a:off x="3556001" y="1728788"/>
                <a:ext cx="2505075" cy="314325"/>
              </a:xfrm>
              <a:custGeom>
                <a:avLst/>
                <a:gdLst>
                  <a:gd name="T0" fmla="*/ 1578 w 1578"/>
                  <a:gd name="T1" fmla="*/ 0 h 198"/>
                  <a:gd name="T2" fmla="*/ 0 w 1578"/>
                  <a:gd name="T3" fmla="*/ 0 h 198"/>
                  <a:gd name="T4" fmla="*/ 130 w 1578"/>
                  <a:gd name="T5" fmla="*/ 198 h 198"/>
                  <a:gd name="T6" fmla="*/ 1447 w 1578"/>
                  <a:gd name="T7" fmla="*/ 198 h 198"/>
                  <a:gd name="T8" fmla="*/ 1578 w 157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8" h="198">
                    <a:moveTo>
                      <a:pt x="1578" y="0"/>
                    </a:moveTo>
                    <a:lnTo>
                      <a:pt x="0" y="0"/>
                    </a:lnTo>
                    <a:lnTo>
                      <a:pt x="130" y="198"/>
                    </a:lnTo>
                    <a:lnTo>
                      <a:pt x="1447" y="198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5F151E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 rot="10800000">
              <a:off x="4788030" y="1694646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lvl="0"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Avalanche phenomena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92" name="그룹 80"/>
          <p:cNvGrpSpPr/>
          <p:nvPr/>
        </p:nvGrpSpPr>
        <p:grpSpPr>
          <a:xfrm rot="10800000">
            <a:off x="9259735" y="7505165"/>
            <a:ext cx="5852227" cy="1364198"/>
            <a:chOff x="4464514" y="2115386"/>
            <a:chExt cx="2194585" cy="511441"/>
          </a:xfrm>
        </p:grpSpPr>
        <p:grpSp>
          <p:nvGrpSpPr>
            <p:cNvPr id="93" name="그룹 83"/>
            <p:cNvGrpSpPr/>
            <p:nvPr/>
          </p:nvGrpSpPr>
          <p:grpSpPr>
            <a:xfrm>
              <a:off x="4464514" y="2115386"/>
              <a:ext cx="2194585" cy="511441"/>
              <a:chOff x="3762376" y="2197100"/>
              <a:chExt cx="2090738" cy="466725"/>
            </a:xfrm>
          </p:grpSpPr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3970338" y="2511425"/>
                <a:ext cx="1674813" cy="152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3762376" y="2197100"/>
                <a:ext cx="207963" cy="466725"/>
              </a:xfrm>
              <a:custGeom>
                <a:avLst/>
                <a:gdLst>
                  <a:gd name="T0" fmla="*/ 0 w 131"/>
                  <a:gd name="T1" fmla="*/ 0 h 294"/>
                  <a:gd name="T2" fmla="*/ 131 w 131"/>
                  <a:gd name="T3" fmla="*/ 198 h 294"/>
                  <a:gd name="T4" fmla="*/ 131 w 131"/>
                  <a:gd name="T5" fmla="*/ 294 h 294"/>
                  <a:gd name="T6" fmla="*/ 0 w 131"/>
                  <a:gd name="T7" fmla="*/ 96 h 294"/>
                  <a:gd name="T8" fmla="*/ 0 w 13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4">
                    <a:moveTo>
                      <a:pt x="0" y="0"/>
                    </a:moveTo>
                    <a:lnTo>
                      <a:pt x="131" y="198"/>
                    </a:lnTo>
                    <a:lnTo>
                      <a:pt x="131" y="294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5645151" y="2197100"/>
                <a:ext cx="207963" cy="466725"/>
              </a:xfrm>
              <a:custGeom>
                <a:avLst/>
                <a:gdLst>
                  <a:gd name="T0" fmla="*/ 131 w 131"/>
                  <a:gd name="T1" fmla="*/ 0 h 294"/>
                  <a:gd name="T2" fmla="*/ 0 w 131"/>
                  <a:gd name="T3" fmla="*/ 198 h 294"/>
                  <a:gd name="T4" fmla="*/ 0 w 131"/>
                  <a:gd name="T5" fmla="*/ 294 h 294"/>
                  <a:gd name="T6" fmla="*/ 131 w 131"/>
                  <a:gd name="T7" fmla="*/ 96 h 294"/>
                  <a:gd name="T8" fmla="*/ 131 w 13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4">
                    <a:moveTo>
                      <a:pt x="131" y="0"/>
                    </a:moveTo>
                    <a:lnTo>
                      <a:pt x="0" y="198"/>
                    </a:lnTo>
                    <a:lnTo>
                      <a:pt x="0" y="294"/>
                    </a:lnTo>
                    <a:lnTo>
                      <a:pt x="131" y="9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3762376" y="2197100"/>
                <a:ext cx="2090738" cy="314325"/>
              </a:xfrm>
              <a:custGeom>
                <a:avLst/>
                <a:gdLst>
                  <a:gd name="T0" fmla="*/ 0 w 1317"/>
                  <a:gd name="T1" fmla="*/ 0 h 198"/>
                  <a:gd name="T2" fmla="*/ 131 w 1317"/>
                  <a:gd name="T3" fmla="*/ 198 h 198"/>
                  <a:gd name="T4" fmla="*/ 1186 w 1317"/>
                  <a:gd name="T5" fmla="*/ 198 h 198"/>
                  <a:gd name="T6" fmla="*/ 1317 w 1317"/>
                  <a:gd name="T7" fmla="*/ 0 h 198"/>
                  <a:gd name="T8" fmla="*/ 0 w 1317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7" h="198">
                    <a:moveTo>
                      <a:pt x="0" y="0"/>
                    </a:moveTo>
                    <a:lnTo>
                      <a:pt x="131" y="198"/>
                    </a:lnTo>
                    <a:lnTo>
                      <a:pt x="1186" y="198"/>
                    </a:lnTo>
                    <a:lnTo>
                      <a:pt x="13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 rot="10800000">
              <a:off x="4678363" y="2207409"/>
              <a:ext cx="1766886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Prospect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99" name="그룹 87"/>
          <p:cNvGrpSpPr/>
          <p:nvPr/>
        </p:nvGrpSpPr>
        <p:grpSpPr>
          <a:xfrm rot="10800000">
            <a:off x="9841846" y="6116913"/>
            <a:ext cx="4688003" cy="1368839"/>
            <a:chOff x="4682806" y="2626827"/>
            <a:chExt cx="1758001" cy="513181"/>
          </a:xfrm>
        </p:grpSpPr>
        <p:grpSp>
          <p:nvGrpSpPr>
            <p:cNvPr id="100" name="그룹 84"/>
            <p:cNvGrpSpPr/>
            <p:nvPr/>
          </p:nvGrpSpPr>
          <p:grpSpPr>
            <a:xfrm>
              <a:off x="4682806" y="2626827"/>
              <a:ext cx="1758001" cy="513181"/>
              <a:chOff x="3970338" y="2663825"/>
              <a:chExt cx="1674813" cy="468313"/>
            </a:xfrm>
          </p:grpSpPr>
          <p:sp>
            <p:nvSpPr>
              <p:cNvPr id="102" name="Rectangle 33"/>
              <p:cNvSpPr>
                <a:spLocks noChangeArrowheads="1"/>
              </p:cNvSpPr>
              <p:nvPr/>
            </p:nvSpPr>
            <p:spPr bwMode="auto">
              <a:xfrm>
                <a:off x="4176713" y="2979738"/>
                <a:ext cx="1260475" cy="1524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3970338" y="2663825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7 h 295"/>
                  <a:gd name="T4" fmla="*/ 130 w 130"/>
                  <a:gd name="T5" fmla="*/ 295 h 295"/>
                  <a:gd name="T6" fmla="*/ 130 w 130"/>
                  <a:gd name="T7" fmla="*/ 199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7"/>
                    </a:lnTo>
                    <a:lnTo>
                      <a:pt x="130" y="295"/>
                    </a:lnTo>
                    <a:lnTo>
                      <a:pt x="130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4" name="Freeform 35"/>
              <p:cNvSpPr>
                <a:spLocks/>
              </p:cNvSpPr>
              <p:nvPr/>
            </p:nvSpPr>
            <p:spPr bwMode="auto">
              <a:xfrm>
                <a:off x="5437188" y="2663825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7 h 295"/>
                  <a:gd name="T4" fmla="*/ 0 w 131"/>
                  <a:gd name="T5" fmla="*/ 295 h 295"/>
                  <a:gd name="T6" fmla="*/ 0 w 131"/>
                  <a:gd name="T7" fmla="*/ 199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7"/>
                    </a:lnTo>
                    <a:lnTo>
                      <a:pt x="0" y="295"/>
                    </a:lnTo>
                    <a:lnTo>
                      <a:pt x="0" y="199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5" name="Freeform 44"/>
              <p:cNvSpPr>
                <a:spLocks/>
              </p:cNvSpPr>
              <p:nvPr/>
            </p:nvSpPr>
            <p:spPr bwMode="auto">
              <a:xfrm>
                <a:off x="3970338" y="2663825"/>
                <a:ext cx="1674813" cy="315912"/>
              </a:xfrm>
              <a:custGeom>
                <a:avLst/>
                <a:gdLst>
                  <a:gd name="T0" fmla="*/ 130 w 1055"/>
                  <a:gd name="T1" fmla="*/ 199 h 199"/>
                  <a:gd name="T2" fmla="*/ 924 w 1055"/>
                  <a:gd name="T3" fmla="*/ 199 h 199"/>
                  <a:gd name="T4" fmla="*/ 1055 w 1055"/>
                  <a:gd name="T5" fmla="*/ 0 h 199"/>
                  <a:gd name="T6" fmla="*/ 0 w 1055"/>
                  <a:gd name="T7" fmla="*/ 0 h 199"/>
                  <a:gd name="T8" fmla="*/ 130 w 1055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5" h="199">
                    <a:moveTo>
                      <a:pt x="130" y="199"/>
                    </a:moveTo>
                    <a:lnTo>
                      <a:pt x="924" y="199"/>
                    </a:lnTo>
                    <a:lnTo>
                      <a:pt x="1055" y="0"/>
                    </a:lnTo>
                    <a:lnTo>
                      <a:pt x="0" y="0"/>
                    </a:lnTo>
                    <a:lnTo>
                      <a:pt x="130" y="199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solidFill>
                  <a:schemeClr val="accent3"/>
                </a:solidFill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 rot="10800000">
              <a:off x="4788030" y="2720171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Overcrowding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106" name="그룹 88"/>
          <p:cNvGrpSpPr/>
          <p:nvPr/>
        </p:nvGrpSpPr>
        <p:grpSpPr>
          <a:xfrm rot="10800000">
            <a:off x="10419515" y="4773066"/>
            <a:ext cx="3528224" cy="1368836"/>
            <a:chOff x="4899432" y="3140008"/>
            <a:chExt cx="1323084" cy="513180"/>
          </a:xfrm>
        </p:grpSpPr>
        <p:grpSp>
          <p:nvGrpSpPr>
            <p:cNvPr id="107" name="그룹 85"/>
            <p:cNvGrpSpPr/>
            <p:nvPr/>
          </p:nvGrpSpPr>
          <p:grpSpPr>
            <a:xfrm>
              <a:off x="4899432" y="3140008"/>
              <a:ext cx="1323084" cy="513180"/>
              <a:chOff x="4176713" y="3132138"/>
              <a:chExt cx="1260476" cy="468312"/>
            </a:xfrm>
          </p:grpSpPr>
          <p:sp>
            <p:nvSpPr>
              <p:cNvPr id="109" name="Rectangle 36"/>
              <p:cNvSpPr>
                <a:spLocks noChangeArrowheads="1"/>
              </p:cNvSpPr>
              <p:nvPr/>
            </p:nvSpPr>
            <p:spPr bwMode="auto">
              <a:xfrm>
                <a:off x="4384676" y="3446463"/>
                <a:ext cx="844550" cy="1539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0" name="Freeform 37"/>
              <p:cNvSpPr>
                <a:spLocks/>
              </p:cNvSpPr>
              <p:nvPr/>
            </p:nvSpPr>
            <p:spPr bwMode="auto">
              <a:xfrm>
                <a:off x="4176713" y="3132138"/>
                <a:ext cx="207963" cy="468312"/>
              </a:xfrm>
              <a:custGeom>
                <a:avLst/>
                <a:gdLst>
                  <a:gd name="T0" fmla="*/ 0 w 131"/>
                  <a:gd name="T1" fmla="*/ 0 h 295"/>
                  <a:gd name="T2" fmla="*/ 0 w 131"/>
                  <a:gd name="T3" fmla="*/ 96 h 295"/>
                  <a:gd name="T4" fmla="*/ 131 w 131"/>
                  <a:gd name="T5" fmla="*/ 295 h 295"/>
                  <a:gd name="T6" fmla="*/ 131 w 131"/>
                  <a:gd name="T7" fmla="*/ 198 h 295"/>
                  <a:gd name="T8" fmla="*/ 0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0" y="0"/>
                    </a:moveTo>
                    <a:lnTo>
                      <a:pt x="0" y="96"/>
                    </a:lnTo>
                    <a:lnTo>
                      <a:pt x="131" y="295"/>
                    </a:lnTo>
                    <a:lnTo>
                      <a:pt x="131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1" name="Freeform 38"/>
              <p:cNvSpPr>
                <a:spLocks/>
              </p:cNvSpPr>
              <p:nvPr/>
            </p:nvSpPr>
            <p:spPr bwMode="auto">
              <a:xfrm>
                <a:off x="5229226" y="3132138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6 h 295"/>
                  <a:gd name="T4" fmla="*/ 0 w 131"/>
                  <a:gd name="T5" fmla="*/ 295 h 295"/>
                  <a:gd name="T6" fmla="*/ 0 w 131"/>
                  <a:gd name="T7" fmla="*/ 198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6"/>
                    </a:lnTo>
                    <a:lnTo>
                      <a:pt x="0" y="295"/>
                    </a:lnTo>
                    <a:lnTo>
                      <a:pt x="0" y="19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4176713" y="3132138"/>
                <a:ext cx="1260475" cy="314325"/>
              </a:xfrm>
              <a:custGeom>
                <a:avLst/>
                <a:gdLst>
                  <a:gd name="T0" fmla="*/ 131 w 794"/>
                  <a:gd name="T1" fmla="*/ 198 h 198"/>
                  <a:gd name="T2" fmla="*/ 663 w 794"/>
                  <a:gd name="T3" fmla="*/ 198 h 198"/>
                  <a:gd name="T4" fmla="*/ 794 w 794"/>
                  <a:gd name="T5" fmla="*/ 0 h 198"/>
                  <a:gd name="T6" fmla="*/ 0 w 794"/>
                  <a:gd name="T7" fmla="*/ 0 h 198"/>
                  <a:gd name="T8" fmla="*/ 131 w 79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4" h="198">
                    <a:moveTo>
                      <a:pt x="131" y="198"/>
                    </a:moveTo>
                    <a:lnTo>
                      <a:pt x="663" y="198"/>
                    </a:lnTo>
                    <a:lnTo>
                      <a:pt x="794" y="0"/>
                    </a:lnTo>
                    <a:lnTo>
                      <a:pt x="0" y="0"/>
                    </a:lnTo>
                    <a:lnTo>
                      <a:pt x="131" y="198"/>
                    </a:lnTo>
                    <a:close/>
                  </a:path>
                </a:pathLst>
              </a:custGeom>
              <a:solidFill>
                <a:schemeClr val="tx2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 rot="10800000">
              <a:off x="4967392" y="3232934"/>
              <a:ext cx="1188828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Growing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114" name="그룹 95"/>
          <p:cNvGrpSpPr/>
          <p:nvPr/>
        </p:nvGrpSpPr>
        <p:grpSpPr>
          <a:xfrm rot="10800000">
            <a:off x="10122442" y="2471856"/>
            <a:ext cx="4126811" cy="2320066"/>
            <a:chOff x="4788030" y="3653188"/>
            <a:chExt cx="1547554" cy="869798"/>
          </a:xfrm>
        </p:grpSpPr>
        <p:grpSp>
          <p:nvGrpSpPr>
            <p:cNvPr id="116" name="그룹 86"/>
            <p:cNvGrpSpPr/>
            <p:nvPr/>
          </p:nvGrpSpPr>
          <p:grpSpPr>
            <a:xfrm>
              <a:off x="5117724" y="3653188"/>
              <a:ext cx="886499" cy="869798"/>
              <a:chOff x="4384676" y="3600450"/>
              <a:chExt cx="844550" cy="793750"/>
            </a:xfrm>
          </p:grpSpPr>
          <p:sp>
            <p:nvSpPr>
              <p:cNvPr id="118" name="Freeform 39"/>
              <p:cNvSpPr>
                <a:spLocks/>
              </p:cNvSpPr>
              <p:nvPr/>
            </p:nvSpPr>
            <p:spPr bwMode="auto">
              <a:xfrm>
                <a:off x="4384676" y="3600450"/>
                <a:ext cx="422275" cy="793750"/>
              </a:xfrm>
              <a:custGeom>
                <a:avLst/>
                <a:gdLst>
                  <a:gd name="T0" fmla="*/ 0 w 266"/>
                  <a:gd name="T1" fmla="*/ 0 h 500"/>
                  <a:gd name="T2" fmla="*/ 0 w 266"/>
                  <a:gd name="T3" fmla="*/ 96 h 500"/>
                  <a:gd name="T4" fmla="*/ 266 w 266"/>
                  <a:gd name="T5" fmla="*/ 500 h 500"/>
                  <a:gd name="T6" fmla="*/ 266 w 266"/>
                  <a:gd name="T7" fmla="*/ 404 h 500"/>
                  <a:gd name="T8" fmla="*/ 0 w 266"/>
                  <a:gd name="T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500">
                    <a:moveTo>
                      <a:pt x="0" y="0"/>
                    </a:moveTo>
                    <a:lnTo>
                      <a:pt x="0" y="96"/>
                    </a:lnTo>
                    <a:lnTo>
                      <a:pt x="266" y="500"/>
                    </a:lnTo>
                    <a:lnTo>
                      <a:pt x="266" y="4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9" name="Freeform 40"/>
              <p:cNvSpPr>
                <a:spLocks/>
              </p:cNvSpPr>
              <p:nvPr/>
            </p:nvSpPr>
            <p:spPr bwMode="auto">
              <a:xfrm>
                <a:off x="4806951" y="3600450"/>
                <a:ext cx="422275" cy="793750"/>
              </a:xfrm>
              <a:custGeom>
                <a:avLst/>
                <a:gdLst>
                  <a:gd name="T0" fmla="*/ 266 w 266"/>
                  <a:gd name="T1" fmla="*/ 0 h 500"/>
                  <a:gd name="T2" fmla="*/ 266 w 266"/>
                  <a:gd name="T3" fmla="*/ 96 h 500"/>
                  <a:gd name="T4" fmla="*/ 0 w 266"/>
                  <a:gd name="T5" fmla="*/ 500 h 500"/>
                  <a:gd name="T6" fmla="*/ 0 w 266"/>
                  <a:gd name="T7" fmla="*/ 404 h 500"/>
                  <a:gd name="T8" fmla="*/ 266 w 266"/>
                  <a:gd name="T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500">
                    <a:moveTo>
                      <a:pt x="266" y="0"/>
                    </a:moveTo>
                    <a:lnTo>
                      <a:pt x="266" y="96"/>
                    </a:lnTo>
                    <a:lnTo>
                      <a:pt x="0" y="500"/>
                    </a:lnTo>
                    <a:lnTo>
                      <a:pt x="0" y="404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4384676" y="3600450"/>
                <a:ext cx="844550" cy="641350"/>
              </a:xfrm>
              <a:custGeom>
                <a:avLst/>
                <a:gdLst>
                  <a:gd name="T0" fmla="*/ 266 w 532"/>
                  <a:gd name="T1" fmla="*/ 404 h 404"/>
                  <a:gd name="T2" fmla="*/ 532 w 532"/>
                  <a:gd name="T3" fmla="*/ 0 h 404"/>
                  <a:gd name="T4" fmla="*/ 0 w 532"/>
                  <a:gd name="T5" fmla="*/ 0 h 404"/>
                  <a:gd name="T6" fmla="*/ 266 w 532"/>
                  <a:gd name="T7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2" h="404">
                    <a:moveTo>
                      <a:pt x="266" y="404"/>
                    </a:moveTo>
                    <a:lnTo>
                      <a:pt x="532" y="0"/>
                    </a:lnTo>
                    <a:lnTo>
                      <a:pt x="0" y="0"/>
                    </a:lnTo>
                    <a:lnTo>
                      <a:pt x="266" y="404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 rot="10800000">
              <a:off x="4788030" y="3740934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Birth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cxnSp>
        <p:nvCxnSpPr>
          <p:cNvPr id="121" name="Straight Connector 120"/>
          <p:cNvCxnSpPr>
            <a:cxnSpLocks/>
          </p:cNvCxnSpPr>
          <p:nvPr/>
        </p:nvCxnSpPr>
        <p:spPr>
          <a:xfrm flipV="1">
            <a:off x="6357394" y="5515770"/>
            <a:ext cx="3842539" cy="19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33949" y="4410574"/>
            <a:ext cx="5725922" cy="1939638"/>
            <a:chOff x="533809" y="8544826"/>
            <a:chExt cx="5724431" cy="1939133"/>
          </a:xfrm>
        </p:grpSpPr>
        <p:sp>
          <p:nvSpPr>
            <p:cNvPr id="122" name="Oval 121"/>
            <p:cNvSpPr/>
            <p:nvPr/>
          </p:nvSpPr>
          <p:spPr>
            <a:xfrm>
              <a:off x="4945788" y="8992089"/>
              <a:ext cx="1312452" cy="1312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33809" y="8544826"/>
              <a:ext cx="4146779" cy="1939133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pPr algn="r"/>
              <a:r>
                <a:rPr lang="en-US" sz="3001" b="1" dirty="0">
                  <a:solidFill>
                    <a:schemeClr val="tx2"/>
                  </a:solidFill>
                  <a:latin typeface="Lato"/>
                  <a:cs typeface="Lato"/>
                </a:rPr>
                <a:t>Growing hives number</a:t>
              </a:r>
            </a:p>
            <a:p>
              <a:pPr algn="r"/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In a department, each hive covers a certain area. The sum of these areas implies a concentration of hives in the department.</a:t>
              </a: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5513077" y="9563840"/>
              <a:ext cx="102679" cy="105406"/>
            </a:xfrm>
            <a:custGeom>
              <a:avLst/>
              <a:gdLst>
                <a:gd name="T0" fmla="*/ 29 w 32"/>
                <a:gd name="T1" fmla="*/ 0 h 33"/>
                <a:gd name="T2" fmla="*/ 0 w 32"/>
                <a:gd name="T3" fmla="*/ 29 h 33"/>
                <a:gd name="T4" fmla="*/ 0 w 32"/>
                <a:gd name="T5" fmla="*/ 29 h 33"/>
                <a:gd name="T6" fmla="*/ 3 w 32"/>
                <a:gd name="T7" fmla="*/ 33 h 33"/>
                <a:gd name="T8" fmla="*/ 7 w 32"/>
                <a:gd name="T9" fmla="*/ 29 h 33"/>
                <a:gd name="T10" fmla="*/ 7 w 32"/>
                <a:gd name="T11" fmla="*/ 29 h 33"/>
                <a:gd name="T12" fmla="*/ 29 w 32"/>
                <a:gd name="T13" fmla="*/ 8 h 33"/>
                <a:gd name="T14" fmla="*/ 32 w 32"/>
                <a:gd name="T15" fmla="*/ 4 h 33"/>
                <a:gd name="T16" fmla="*/ 29 w 3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3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3"/>
                    <a:pt x="3" y="33"/>
                  </a:cubicBezTo>
                  <a:cubicBezTo>
                    <a:pt x="5" y="33"/>
                    <a:pt x="7" y="31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31" y="8"/>
                    <a:pt x="32" y="6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</p:grpSp>
      <p:cxnSp>
        <p:nvCxnSpPr>
          <p:cNvPr id="128" name="Straight Connector 127"/>
          <p:cNvCxnSpPr>
            <a:cxnSpLocks/>
          </p:cNvCxnSpPr>
          <p:nvPr/>
        </p:nvCxnSpPr>
        <p:spPr>
          <a:xfrm flipH="1">
            <a:off x="13288621" y="3733417"/>
            <a:ext cx="48026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254684" y="2758663"/>
            <a:ext cx="5619739" cy="1600955"/>
            <a:chOff x="18249929" y="10020042"/>
            <a:chExt cx="5618275" cy="1600537"/>
          </a:xfrm>
        </p:grpSpPr>
        <p:sp>
          <p:nvSpPr>
            <p:cNvPr id="129" name="Oval 128"/>
            <p:cNvSpPr/>
            <p:nvPr/>
          </p:nvSpPr>
          <p:spPr>
            <a:xfrm>
              <a:off x="18249929" y="10217590"/>
              <a:ext cx="1312452" cy="13127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802365" y="10020042"/>
              <a:ext cx="4065839" cy="1600537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r>
                <a:rPr lang="en-US" sz="3001" b="1" dirty="0">
                  <a:solidFill>
                    <a:schemeClr val="accent4"/>
                  </a:solidFill>
                  <a:latin typeface="Lato"/>
                  <a:cs typeface="Lato"/>
                </a:rPr>
                <a:t>Queen Birth</a:t>
              </a:r>
            </a:p>
            <a:p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A hive can  give birth from one to five new queens. This number is given by a Poisson Distribution 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1740026" y="486369"/>
            <a:ext cx="21287316" cy="2201197"/>
            <a:chOff x="1739573" y="511491"/>
            <a:chExt cx="21281772" cy="2200624"/>
          </a:xfrm>
        </p:grpSpPr>
        <p:sp>
          <p:nvSpPr>
            <p:cNvPr id="133" name="TextBox 132"/>
            <p:cNvSpPr txBox="1"/>
            <p:nvPr/>
          </p:nvSpPr>
          <p:spPr>
            <a:xfrm>
              <a:off x="1739573" y="511491"/>
              <a:ext cx="21281772" cy="1446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FURTHER EXPLANATION ON AVALANCHE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36" name="Rectangle 135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3801" dirty="0">
                <a:solidFill>
                  <a:schemeClr val="accent1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109241" y="8039602"/>
            <a:ext cx="734993" cy="737563"/>
            <a:chOff x="3206750" y="1381125"/>
            <a:chExt cx="490538" cy="492125"/>
          </a:xfrm>
          <a:solidFill>
            <a:schemeClr val="bg1"/>
          </a:solidFill>
        </p:grpSpPr>
        <p:sp>
          <p:nvSpPr>
            <p:cNvPr id="148" name="Freeform 10"/>
            <p:cNvSpPr>
              <a:spLocks noEditPoints="1"/>
            </p:cNvSpPr>
            <p:nvPr/>
          </p:nvSpPr>
          <p:spPr bwMode="auto">
            <a:xfrm>
              <a:off x="3206750" y="1381125"/>
              <a:ext cx="490538" cy="492125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  <p:sp>
          <p:nvSpPr>
            <p:cNvPr id="149" name="Freeform 11"/>
            <p:cNvSpPr>
              <a:spLocks/>
            </p:cNvSpPr>
            <p:nvPr/>
          </p:nvSpPr>
          <p:spPr bwMode="auto">
            <a:xfrm>
              <a:off x="3406775" y="1458913"/>
              <a:ext cx="114300" cy="114300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36305" y="10739315"/>
            <a:ext cx="987842" cy="550746"/>
            <a:chOff x="5036305" y="3814567"/>
            <a:chExt cx="987842" cy="550746"/>
          </a:xfrm>
        </p:grpSpPr>
        <p:sp>
          <p:nvSpPr>
            <p:cNvPr id="146" name="Freeform 21"/>
            <p:cNvSpPr>
              <a:spLocks noChangeArrowheads="1"/>
            </p:cNvSpPr>
            <p:nvPr/>
          </p:nvSpPr>
          <p:spPr bwMode="auto">
            <a:xfrm>
              <a:off x="5036305" y="3814567"/>
              <a:ext cx="987842" cy="550746"/>
            </a:xfrm>
            <a:custGeom>
              <a:avLst/>
              <a:gdLst>
                <a:gd name="T0" fmla="*/ 249 w 497"/>
                <a:gd name="T1" fmla="*/ 0 h 276"/>
                <a:gd name="T2" fmla="*/ 249 w 497"/>
                <a:gd name="T3" fmla="*/ 0 h 276"/>
                <a:gd name="T4" fmla="*/ 0 w 497"/>
                <a:gd name="T5" fmla="*/ 133 h 276"/>
                <a:gd name="T6" fmla="*/ 249 w 497"/>
                <a:gd name="T7" fmla="*/ 275 h 276"/>
                <a:gd name="T8" fmla="*/ 496 w 497"/>
                <a:gd name="T9" fmla="*/ 133 h 276"/>
                <a:gd name="T10" fmla="*/ 249 w 497"/>
                <a:gd name="T11" fmla="*/ 0 h 276"/>
                <a:gd name="T12" fmla="*/ 249 w 497"/>
                <a:gd name="T13" fmla="*/ 239 h 276"/>
                <a:gd name="T14" fmla="*/ 249 w 497"/>
                <a:gd name="T15" fmla="*/ 239 h 276"/>
                <a:gd name="T16" fmla="*/ 142 w 497"/>
                <a:gd name="T17" fmla="*/ 133 h 276"/>
                <a:gd name="T18" fmla="*/ 249 w 497"/>
                <a:gd name="T19" fmla="*/ 26 h 276"/>
                <a:gd name="T20" fmla="*/ 355 w 497"/>
                <a:gd name="T21" fmla="*/ 133 h 276"/>
                <a:gd name="T22" fmla="*/ 249 w 497"/>
                <a:gd name="T23" fmla="*/ 239 h 276"/>
                <a:gd name="T24" fmla="*/ 249 w 497"/>
                <a:gd name="T25" fmla="*/ 133 h 276"/>
                <a:gd name="T26" fmla="*/ 249 w 497"/>
                <a:gd name="T27" fmla="*/ 133 h 276"/>
                <a:gd name="T28" fmla="*/ 249 w 497"/>
                <a:gd name="T29" fmla="*/ 79 h 276"/>
                <a:gd name="T30" fmla="*/ 195 w 497"/>
                <a:gd name="T31" fmla="*/ 133 h 276"/>
                <a:gd name="T32" fmla="*/ 249 w 497"/>
                <a:gd name="T33" fmla="*/ 186 h 276"/>
                <a:gd name="T34" fmla="*/ 302 w 497"/>
                <a:gd name="T35" fmla="*/ 133 h 276"/>
                <a:gd name="T36" fmla="*/ 249 w 497"/>
                <a:gd name="T37" fmla="*/ 13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7" h="276">
                  <a:moveTo>
                    <a:pt x="249" y="0"/>
                  </a:moveTo>
                  <a:lnTo>
                    <a:pt x="249" y="0"/>
                  </a:lnTo>
                  <a:cubicBezTo>
                    <a:pt x="89" y="0"/>
                    <a:pt x="0" y="115"/>
                    <a:pt x="0" y="133"/>
                  </a:cubicBezTo>
                  <a:cubicBezTo>
                    <a:pt x="0" y="151"/>
                    <a:pt x="89" y="275"/>
                    <a:pt x="249" y="275"/>
                  </a:cubicBezTo>
                  <a:cubicBezTo>
                    <a:pt x="408" y="275"/>
                    <a:pt x="496" y="151"/>
                    <a:pt x="496" y="133"/>
                  </a:cubicBezTo>
                  <a:cubicBezTo>
                    <a:pt x="496" y="115"/>
                    <a:pt x="408" y="0"/>
                    <a:pt x="249" y="0"/>
                  </a:cubicBezTo>
                  <a:close/>
                  <a:moveTo>
                    <a:pt x="249" y="239"/>
                  </a:moveTo>
                  <a:lnTo>
                    <a:pt x="249" y="239"/>
                  </a:lnTo>
                  <a:cubicBezTo>
                    <a:pt x="186" y="239"/>
                    <a:pt x="142" y="195"/>
                    <a:pt x="142" y="133"/>
                  </a:cubicBezTo>
                  <a:cubicBezTo>
                    <a:pt x="142" y="79"/>
                    <a:pt x="186" y="26"/>
                    <a:pt x="249" y="26"/>
                  </a:cubicBezTo>
                  <a:cubicBezTo>
                    <a:pt x="310" y="26"/>
                    <a:pt x="355" y="79"/>
                    <a:pt x="355" y="133"/>
                  </a:cubicBezTo>
                  <a:cubicBezTo>
                    <a:pt x="355" y="195"/>
                    <a:pt x="310" y="239"/>
                    <a:pt x="249" y="239"/>
                  </a:cubicBezTo>
                  <a:close/>
                  <a:moveTo>
                    <a:pt x="249" y="133"/>
                  </a:moveTo>
                  <a:lnTo>
                    <a:pt x="249" y="133"/>
                  </a:lnTo>
                  <a:cubicBezTo>
                    <a:pt x="239" y="123"/>
                    <a:pt x="266" y="79"/>
                    <a:pt x="249" y="79"/>
                  </a:cubicBezTo>
                  <a:cubicBezTo>
                    <a:pt x="221" y="79"/>
                    <a:pt x="195" y="107"/>
                    <a:pt x="195" y="133"/>
                  </a:cubicBezTo>
                  <a:cubicBezTo>
                    <a:pt x="195" y="168"/>
                    <a:pt x="221" y="186"/>
                    <a:pt x="249" y="186"/>
                  </a:cubicBezTo>
                  <a:cubicBezTo>
                    <a:pt x="274" y="186"/>
                    <a:pt x="302" y="168"/>
                    <a:pt x="302" y="133"/>
                  </a:cubicBezTo>
                  <a:cubicBezTo>
                    <a:pt x="302" y="123"/>
                    <a:pt x="257" y="142"/>
                    <a:pt x="249" y="133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1" dirty="0">
                <a:latin typeface="Calibri Light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5389068" y="3903406"/>
              <a:ext cx="293978" cy="3349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1" name="Freeform 77">
            <a:extLst>
              <a:ext uri="{FF2B5EF4-FFF2-40B4-BE49-F238E27FC236}">
                <a16:creationId xmlns:a16="http://schemas.microsoft.com/office/drawing/2014/main" id="{CE32B658-65EE-5445-985E-050489247F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556894" y="3421645"/>
            <a:ext cx="746340" cy="465141"/>
          </a:xfrm>
          <a:custGeom>
            <a:avLst/>
            <a:gdLst>
              <a:gd name="T0" fmla="*/ 372 w 497"/>
              <a:gd name="T1" fmla="*/ 124 h 418"/>
              <a:gd name="T2" fmla="*/ 372 w 497"/>
              <a:gd name="T3" fmla="*/ 124 h 418"/>
              <a:gd name="T4" fmla="*/ 389 w 497"/>
              <a:gd name="T5" fmla="*/ 124 h 418"/>
              <a:gd name="T6" fmla="*/ 389 w 497"/>
              <a:gd name="T7" fmla="*/ 178 h 418"/>
              <a:gd name="T8" fmla="*/ 496 w 497"/>
              <a:gd name="T9" fmla="*/ 89 h 418"/>
              <a:gd name="T10" fmla="*/ 389 w 497"/>
              <a:gd name="T11" fmla="*/ 0 h 418"/>
              <a:gd name="T12" fmla="*/ 389 w 497"/>
              <a:gd name="T13" fmla="*/ 53 h 418"/>
              <a:gd name="T14" fmla="*/ 372 w 497"/>
              <a:gd name="T15" fmla="*/ 53 h 418"/>
              <a:gd name="T16" fmla="*/ 186 w 497"/>
              <a:gd name="T17" fmla="*/ 187 h 418"/>
              <a:gd name="T18" fmla="*/ 53 w 497"/>
              <a:gd name="T19" fmla="*/ 284 h 418"/>
              <a:gd name="T20" fmla="*/ 0 w 497"/>
              <a:gd name="T21" fmla="*/ 284 h 418"/>
              <a:gd name="T22" fmla="*/ 0 w 497"/>
              <a:gd name="T23" fmla="*/ 355 h 418"/>
              <a:gd name="T24" fmla="*/ 53 w 497"/>
              <a:gd name="T25" fmla="*/ 355 h 418"/>
              <a:gd name="T26" fmla="*/ 239 w 497"/>
              <a:gd name="T27" fmla="*/ 222 h 418"/>
              <a:gd name="T28" fmla="*/ 372 w 497"/>
              <a:gd name="T29" fmla="*/ 124 h 418"/>
              <a:gd name="T30" fmla="*/ 132 w 497"/>
              <a:gd name="T31" fmla="*/ 169 h 418"/>
              <a:gd name="T32" fmla="*/ 132 w 497"/>
              <a:gd name="T33" fmla="*/ 169 h 418"/>
              <a:gd name="T34" fmla="*/ 141 w 497"/>
              <a:gd name="T35" fmla="*/ 152 h 418"/>
              <a:gd name="T36" fmla="*/ 177 w 497"/>
              <a:gd name="T37" fmla="*/ 116 h 418"/>
              <a:gd name="T38" fmla="*/ 53 w 497"/>
              <a:gd name="T39" fmla="*/ 63 h 418"/>
              <a:gd name="T40" fmla="*/ 0 w 497"/>
              <a:gd name="T41" fmla="*/ 63 h 418"/>
              <a:gd name="T42" fmla="*/ 0 w 497"/>
              <a:gd name="T43" fmla="*/ 134 h 418"/>
              <a:gd name="T44" fmla="*/ 53 w 497"/>
              <a:gd name="T45" fmla="*/ 134 h 418"/>
              <a:gd name="T46" fmla="*/ 132 w 497"/>
              <a:gd name="T47" fmla="*/ 169 h 418"/>
              <a:gd name="T48" fmla="*/ 389 w 497"/>
              <a:gd name="T49" fmla="*/ 293 h 418"/>
              <a:gd name="T50" fmla="*/ 389 w 497"/>
              <a:gd name="T51" fmla="*/ 293 h 418"/>
              <a:gd name="T52" fmla="*/ 372 w 497"/>
              <a:gd name="T53" fmla="*/ 293 h 418"/>
              <a:gd name="T54" fmla="*/ 283 w 497"/>
              <a:gd name="T55" fmla="*/ 249 h 418"/>
              <a:gd name="T56" fmla="*/ 283 w 497"/>
              <a:gd name="T57" fmla="*/ 258 h 418"/>
              <a:gd name="T58" fmla="*/ 248 w 497"/>
              <a:gd name="T59" fmla="*/ 302 h 418"/>
              <a:gd name="T60" fmla="*/ 372 w 497"/>
              <a:gd name="T61" fmla="*/ 355 h 418"/>
              <a:gd name="T62" fmla="*/ 389 w 497"/>
              <a:gd name="T63" fmla="*/ 355 h 418"/>
              <a:gd name="T64" fmla="*/ 389 w 497"/>
              <a:gd name="T65" fmla="*/ 417 h 418"/>
              <a:gd name="T66" fmla="*/ 496 w 497"/>
              <a:gd name="T67" fmla="*/ 328 h 418"/>
              <a:gd name="T68" fmla="*/ 389 w 497"/>
              <a:gd name="T69" fmla="*/ 240 h 418"/>
              <a:gd name="T70" fmla="*/ 389 w 497"/>
              <a:gd name="T71" fmla="*/ 293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  <p:pic>
        <p:nvPicPr>
          <p:cNvPr id="142" name="Image 141">
            <a:extLst>
              <a:ext uri="{FF2B5EF4-FFF2-40B4-BE49-F238E27FC236}">
                <a16:creationId xmlns:a16="http://schemas.microsoft.com/office/drawing/2014/main" id="{101EDB93-74A6-5C4D-AAD9-BEBDCABA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979" y="8957764"/>
            <a:ext cx="884203" cy="884203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F5C12C4A-D8DF-4041-97B1-750E6F879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60" y="5151596"/>
            <a:ext cx="661941" cy="661941"/>
          </a:xfrm>
          <a:prstGeom prst="rect">
            <a:avLst/>
          </a:prstGeom>
        </p:spPr>
      </p:pic>
      <p:pic>
        <p:nvPicPr>
          <p:cNvPr id="144" name="Picture 6">
            <a:extLst>
              <a:ext uri="{FF2B5EF4-FFF2-40B4-BE49-F238E27FC236}">
                <a16:creationId xmlns:a16="http://schemas.microsoft.com/office/drawing/2014/main" id="{BD78CD45-8076-5C40-8589-4797675D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94" y="6429468"/>
            <a:ext cx="708372" cy="708372"/>
          </a:xfrm>
          <a:prstGeom prst="rect">
            <a:avLst/>
          </a:prstGeom>
        </p:spPr>
      </p:pic>
      <p:pic>
        <p:nvPicPr>
          <p:cNvPr id="113" name="Picture 1">
            <a:extLst>
              <a:ext uri="{FF2B5EF4-FFF2-40B4-BE49-F238E27FC236}">
                <a16:creationId xmlns:a16="http://schemas.microsoft.com/office/drawing/2014/main" id="{FEF64424-E93C-9D42-8531-F728E7292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045" b="27968"/>
          <a:stretch/>
        </p:blipFill>
        <p:spPr>
          <a:xfrm>
            <a:off x="20787245" y="11649286"/>
            <a:ext cx="4521053" cy="17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EFABAE2F-FA83-9A47-B4AB-6209649C7CDC}"/>
              </a:ext>
            </a:extLst>
          </p:cNvPr>
          <p:cNvSpPr/>
          <p:nvPr/>
        </p:nvSpPr>
        <p:spPr>
          <a:xfrm>
            <a:off x="3730" y="36576"/>
            <a:ext cx="24384000" cy="13716000"/>
          </a:xfrm>
          <a:prstGeom prst="rect">
            <a:avLst/>
          </a:prstGeom>
          <a:solidFill>
            <a:srgbClr val="18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4" name="Straight Connector 53"/>
          <p:cNvCxnSpPr>
            <a:cxnSpLocks/>
          </p:cNvCxnSpPr>
          <p:nvPr/>
        </p:nvCxnSpPr>
        <p:spPr>
          <a:xfrm flipH="1">
            <a:off x="14486491" y="6794059"/>
            <a:ext cx="3660730" cy="75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H="1">
            <a:off x="15879502" y="9554324"/>
            <a:ext cx="22454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</p:cNvCxnSpPr>
          <p:nvPr/>
        </p:nvCxnSpPr>
        <p:spPr>
          <a:xfrm>
            <a:off x="6298349" y="8410745"/>
            <a:ext cx="28719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6298349" y="11037358"/>
            <a:ext cx="1713064" cy="63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8288389" y="5901686"/>
            <a:ext cx="4772659" cy="1510736"/>
            <a:chOff x="18283626" y="7293056"/>
            <a:chExt cx="4771416" cy="1510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9836062" y="7293056"/>
                  <a:ext cx="3218980" cy="1358355"/>
                </a:xfrm>
                <a:prstGeom prst="rect">
                  <a:avLst/>
                </a:prstGeom>
                <a:noFill/>
              </p:spPr>
              <p:txBody>
                <a:bodyPr wrap="square" lIns="0" tIns="121924" rIns="0" bIns="0" rtlCol="0">
                  <a:spAutoFit/>
                </a:bodyPr>
                <a:lstStyle/>
                <a:p>
                  <a:r>
                    <a:rPr lang="en-US" sz="3001" b="1" dirty="0">
                      <a:solidFill>
                        <a:schemeClr val="accent3"/>
                      </a:solidFill>
                      <a:latin typeface="Lato"/>
                      <a:cs typeface="Lato"/>
                    </a:rPr>
                    <a:t>Overcrowding</a:t>
                  </a:r>
                  <a:endParaRPr lang="en-US" sz="3001" b="1" dirty="0">
                    <a:solidFill>
                      <a:schemeClr val="tx2"/>
                    </a:solidFill>
                    <a:latin typeface="Lato"/>
                    <a:cs typeface="Lato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1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𝐶</m:t>
                        </m:r>
                        <m:r>
                          <a:rPr lang="fr-FR" sz="2201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=</m:t>
                        </m:r>
                        <m:f>
                          <m:fPr>
                            <m:ctrlPr>
                              <a:rPr lang="fr-FR" sz="2201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fr-FR" sz="220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fr-FR" sz="220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 Light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20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fr-FR" sz="220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20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fr-FR" sz="220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sz="220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Calibri Light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fr-FR" sz="220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</m:ctrlPr>
                              </m:sSubPr>
                              <m:e>
                                <m:r>
                                  <a:rPr lang="fr-FR" sz="220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𝐴𝑟𝑒𝑎</m:t>
                                </m:r>
                              </m:e>
                              <m:sub>
                                <m:r>
                                  <a:rPr lang="fr-FR" sz="220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𝐷𝑒𝑝𝑎𝑟𝑡𝑚𝑒𝑛𝑡</m:t>
                                </m:r>
                              </m:sub>
                            </m:sSub>
                          </m:den>
                        </m:f>
                        <m:r>
                          <a:rPr lang="fr-FR" sz="2201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/>
                          </a:rPr>
                          <m:t>&gt;1 </m:t>
                        </m:r>
                      </m:oMath>
                    </m:oMathPara>
                  </a14:m>
                  <a:endParaRPr lang="en-US" sz="2201" dirty="0">
                    <a:solidFill>
                      <a:schemeClr val="bg1"/>
                    </a:solidFill>
                    <a:latin typeface="Calibri Light"/>
                    <a:cs typeface="Calibri Light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36062" y="7293056"/>
                  <a:ext cx="3218980" cy="1358355"/>
                </a:xfrm>
                <a:prstGeom prst="rect">
                  <a:avLst/>
                </a:prstGeom>
                <a:blipFill>
                  <a:blip r:embed="rId2"/>
                  <a:stretch>
                    <a:fillRect l="-6667" r="-392" b="-3055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/>
            <p:cNvSpPr/>
            <p:nvPr/>
          </p:nvSpPr>
          <p:spPr>
            <a:xfrm>
              <a:off x="18283626" y="7490604"/>
              <a:ext cx="1312454" cy="13127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91" tIns="91446" rIns="182891" bIns="91446" rtlCol="0" anchor="ctr"/>
            <a:lstStyle/>
            <a:p>
              <a:pPr algn="ctr"/>
              <a:r>
                <a:rPr lang="en-US" sz="3601" dirty="0">
                  <a:latin typeface="Calibri Light"/>
                </a:rPr>
                <a:t>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288387" y="8579566"/>
            <a:ext cx="4989518" cy="1600955"/>
            <a:chOff x="18283626" y="4405766"/>
            <a:chExt cx="4988219" cy="1600537"/>
          </a:xfrm>
        </p:grpSpPr>
        <p:sp>
          <p:nvSpPr>
            <p:cNvPr id="63" name="Oval 62"/>
            <p:cNvSpPr/>
            <p:nvPr/>
          </p:nvSpPr>
          <p:spPr>
            <a:xfrm>
              <a:off x="18283626" y="4603314"/>
              <a:ext cx="1312452" cy="13127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836062" y="4405766"/>
              <a:ext cx="3435783" cy="1600537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r>
                <a:rPr lang="en-US" sz="3001" b="1" dirty="0">
                  <a:solidFill>
                    <a:schemeClr val="accent1"/>
                  </a:solidFill>
                  <a:latin typeface="Lato"/>
                  <a:cs typeface="Lato"/>
                </a:rPr>
                <a:t>Avalanche</a:t>
              </a:r>
            </a:p>
            <a:p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Hornets which are able to travel the most are colonizing the neighborhood.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40865" y="7375164"/>
            <a:ext cx="4755470" cy="1939638"/>
            <a:chOff x="1440490" y="5983905"/>
            <a:chExt cx="4754232" cy="1939133"/>
          </a:xfrm>
        </p:grpSpPr>
        <p:sp>
          <p:nvSpPr>
            <p:cNvPr id="60" name="Oval 59"/>
            <p:cNvSpPr/>
            <p:nvPr/>
          </p:nvSpPr>
          <p:spPr>
            <a:xfrm>
              <a:off x="4882270" y="6345215"/>
              <a:ext cx="1312452" cy="13127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40490" y="5983905"/>
              <a:ext cx="3218980" cy="1939133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pPr algn="r"/>
              <a:r>
                <a:rPr lang="en-US" sz="3001" b="1" dirty="0">
                  <a:solidFill>
                    <a:schemeClr val="accent2"/>
                  </a:solidFill>
                  <a:latin typeface="Lato"/>
                  <a:cs typeface="Lato"/>
                </a:rPr>
                <a:t>Prospect</a:t>
              </a:r>
            </a:p>
            <a:p>
              <a:pPr algn="r"/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A hornet is more able to invade department with higher numbers of overcrowded neighbors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4343" y="10214730"/>
            <a:ext cx="4796483" cy="1600955"/>
            <a:chOff x="1403977" y="3258262"/>
            <a:chExt cx="4795234" cy="1600538"/>
          </a:xfrm>
        </p:grpSpPr>
        <p:sp>
          <p:nvSpPr>
            <p:cNvPr id="58" name="Oval 57"/>
            <p:cNvSpPr/>
            <p:nvPr/>
          </p:nvSpPr>
          <p:spPr>
            <a:xfrm>
              <a:off x="4886759" y="3429355"/>
              <a:ext cx="1312452" cy="13127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03977" y="3258262"/>
              <a:ext cx="3218980" cy="1600538"/>
            </a:xfrm>
            <a:prstGeom prst="rect">
              <a:avLst/>
            </a:prstGeom>
            <a:noFill/>
          </p:spPr>
          <p:txBody>
            <a:bodyPr wrap="square" lIns="0" tIns="121924" rIns="0" bIns="0" rtlCol="0">
              <a:spAutoFit/>
            </a:bodyPr>
            <a:lstStyle/>
            <a:p>
              <a:pPr algn="r"/>
              <a:r>
                <a:rPr lang="en-US" sz="3001" b="1" dirty="0">
                  <a:solidFill>
                    <a:srgbClr val="9A2734"/>
                  </a:solidFill>
                  <a:latin typeface="Lato"/>
                  <a:cs typeface="Lato"/>
                </a:rPr>
                <a:t>Be</a:t>
              </a:r>
              <a:r>
                <a:rPr lang="en-US" sz="3001" b="1" dirty="0">
                  <a:solidFill>
                    <a:schemeClr val="tx2"/>
                  </a:solidFill>
                  <a:latin typeface="Lato"/>
                  <a:cs typeface="Lato"/>
                </a:rPr>
                <a:t> </a:t>
              </a:r>
              <a:r>
                <a:rPr lang="en-US" sz="3001" b="1" dirty="0">
                  <a:solidFill>
                    <a:schemeClr val="accent3"/>
                  </a:solidFill>
                  <a:latin typeface="Lato"/>
                  <a:cs typeface="Lato"/>
                </a:rPr>
                <a:t>aware</a:t>
              </a:r>
            </a:p>
            <a:p>
              <a:pPr algn="r"/>
              <a:r>
                <a:rPr lang="en-US" sz="2201" dirty="0">
                  <a:solidFill>
                    <a:schemeClr val="bg1"/>
                  </a:solidFill>
                  <a:latin typeface="Calibri Light"/>
                  <a:cs typeface="Calibri Light"/>
                </a:rPr>
                <a:t>Once the department is overcrowded, the population is stabilizing</a:t>
              </a:r>
            </a:p>
          </p:txBody>
        </p:sp>
      </p:grpSp>
      <p:grpSp>
        <p:nvGrpSpPr>
          <p:cNvPr id="78" name="그룹 78"/>
          <p:cNvGrpSpPr/>
          <p:nvPr/>
        </p:nvGrpSpPr>
        <p:grpSpPr>
          <a:xfrm rot="10800000">
            <a:off x="8104396" y="10216839"/>
            <a:ext cx="8162902" cy="1368839"/>
            <a:chOff x="4031263" y="1089025"/>
            <a:chExt cx="3061088" cy="513181"/>
          </a:xfrm>
        </p:grpSpPr>
        <p:grpSp>
          <p:nvGrpSpPr>
            <p:cNvPr id="79" name="그룹 81"/>
            <p:cNvGrpSpPr/>
            <p:nvPr/>
          </p:nvGrpSpPr>
          <p:grpSpPr>
            <a:xfrm>
              <a:off x="4031263" y="1089025"/>
              <a:ext cx="3061088" cy="513181"/>
              <a:chOff x="3349626" y="1260475"/>
              <a:chExt cx="2916238" cy="468313"/>
            </a:xfrm>
          </p:grpSpPr>
          <p:sp>
            <p:nvSpPr>
              <p:cNvPr id="81" name="Rectangle 24"/>
              <p:cNvSpPr>
                <a:spLocks noChangeArrowheads="1"/>
              </p:cNvSpPr>
              <p:nvPr/>
            </p:nvSpPr>
            <p:spPr bwMode="auto">
              <a:xfrm>
                <a:off x="3556001" y="1576388"/>
                <a:ext cx="2505075" cy="1524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2" name="Freeform 25"/>
              <p:cNvSpPr>
                <a:spLocks/>
              </p:cNvSpPr>
              <p:nvPr/>
            </p:nvSpPr>
            <p:spPr bwMode="auto">
              <a:xfrm>
                <a:off x="3349626" y="1260475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8 h 295"/>
                  <a:gd name="T4" fmla="*/ 130 w 130"/>
                  <a:gd name="T5" fmla="*/ 295 h 295"/>
                  <a:gd name="T6" fmla="*/ 130 w 130"/>
                  <a:gd name="T7" fmla="*/ 199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8"/>
                    </a:lnTo>
                    <a:lnTo>
                      <a:pt x="130" y="295"/>
                    </a:lnTo>
                    <a:lnTo>
                      <a:pt x="130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6061076" y="1260475"/>
                <a:ext cx="204788" cy="468312"/>
              </a:xfrm>
              <a:custGeom>
                <a:avLst/>
                <a:gdLst>
                  <a:gd name="T0" fmla="*/ 129 w 129"/>
                  <a:gd name="T1" fmla="*/ 0 h 295"/>
                  <a:gd name="T2" fmla="*/ 129 w 129"/>
                  <a:gd name="T3" fmla="*/ 98 h 295"/>
                  <a:gd name="T4" fmla="*/ 0 w 129"/>
                  <a:gd name="T5" fmla="*/ 295 h 295"/>
                  <a:gd name="T6" fmla="*/ 0 w 129"/>
                  <a:gd name="T7" fmla="*/ 199 h 295"/>
                  <a:gd name="T8" fmla="*/ 129 w 129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295">
                    <a:moveTo>
                      <a:pt x="129" y="0"/>
                    </a:moveTo>
                    <a:lnTo>
                      <a:pt x="129" y="98"/>
                    </a:lnTo>
                    <a:lnTo>
                      <a:pt x="0" y="295"/>
                    </a:lnTo>
                    <a:lnTo>
                      <a:pt x="0" y="199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3349626" y="1260475"/>
                <a:ext cx="2916238" cy="315912"/>
              </a:xfrm>
              <a:custGeom>
                <a:avLst/>
                <a:gdLst>
                  <a:gd name="T0" fmla="*/ 1837 w 1837"/>
                  <a:gd name="T1" fmla="*/ 0 h 199"/>
                  <a:gd name="T2" fmla="*/ 0 w 1837"/>
                  <a:gd name="T3" fmla="*/ 0 h 199"/>
                  <a:gd name="T4" fmla="*/ 130 w 1837"/>
                  <a:gd name="T5" fmla="*/ 199 h 199"/>
                  <a:gd name="T6" fmla="*/ 1708 w 1837"/>
                  <a:gd name="T7" fmla="*/ 199 h 199"/>
                  <a:gd name="T8" fmla="*/ 1837 w 1837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7" h="199">
                    <a:moveTo>
                      <a:pt x="1837" y="0"/>
                    </a:moveTo>
                    <a:lnTo>
                      <a:pt x="0" y="0"/>
                    </a:lnTo>
                    <a:lnTo>
                      <a:pt x="130" y="199"/>
                    </a:lnTo>
                    <a:lnTo>
                      <a:pt x="1708" y="199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3201" b="1" dirty="0">
                  <a:solidFill>
                    <a:srgbClr val="FFFFFF"/>
                  </a:solidFill>
                  <a:latin typeface="Roboto condensed"/>
                  <a:ea typeface="+mj-ea"/>
                  <a:cs typeface="Roboto condensed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 rot="10800000">
              <a:off x="4678363" y="1181884"/>
              <a:ext cx="1766886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Be aware</a:t>
              </a:r>
              <a:endParaRPr lang="ko-KR" altLang="en-US" sz="2701" b="1" dirty="0">
                <a:solidFill>
                  <a:srgbClr val="FFFFFF"/>
                </a:solidFill>
                <a:latin typeface="Roboto condensed"/>
                <a:cs typeface="Roboto condensed"/>
              </a:endParaRPr>
            </a:p>
          </p:txBody>
        </p:sp>
      </p:grpSp>
      <p:grpSp>
        <p:nvGrpSpPr>
          <p:cNvPr id="85" name="그룹 79"/>
          <p:cNvGrpSpPr/>
          <p:nvPr/>
        </p:nvGrpSpPr>
        <p:grpSpPr>
          <a:xfrm rot="10800000">
            <a:off x="8682067" y="8848997"/>
            <a:ext cx="7012005" cy="1368836"/>
            <a:chOff x="4247889" y="1602206"/>
            <a:chExt cx="2629502" cy="513180"/>
          </a:xfrm>
        </p:grpSpPr>
        <p:grpSp>
          <p:nvGrpSpPr>
            <p:cNvPr id="86" name="그룹 82"/>
            <p:cNvGrpSpPr/>
            <p:nvPr/>
          </p:nvGrpSpPr>
          <p:grpSpPr>
            <a:xfrm>
              <a:off x="4247889" y="1602206"/>
              <a:ext cx="2629502" cy="513180"/>
              <a:chOff x="3556001" y="1728788"/>
              <a:chExt cx="2505075" cy="468312"/>
            </a:xfrm>
          </p:grpSpPr>
          <p:sp>
            <p:nvSpPr>
              <p:cNvPr id="88" name="Rectangle 27"/>
              <p:cNvSpPr>
                <a:spLocks noChangeArrowheads="1"/>
              </p:cNvSpPr>
              <p:nvPr/>
            </p:nvSpPr>
            <p:spPr bwMode="auto">
              <a:xfrm>
                <a:off x="3762376" y="2043113"/>
                <a:ext cx="2090738" cy="1539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89" name="Freeform 28"/>
              <p:cNvSpPr>
                <a:spLocks/>
              </p:cNvSpPr>
              <p:nvPr/>
            </p:nvSpPr>
            <p:spPr bwMode="auto">
              <a:xfrm>
                <a:off x="3556001" y="1728788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6 h 295"/>
                  <a:gd name="T4" fmla="*/ 130 w 130"/>
                  <a:gd name="T5" fmla="*/ 295 h 295"/>
                  <a:gd name="T6" fmla="*/ 130 w 130"/>
                  <a:gd name="T7" fmla="*/ 198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6"/>
                    </a:lnTo>
                    <a:lnTo>
                      <a:pt x="130" y="295"/>
                    </a:lnTo>
                    <a:lnTo>
                      <a:pt x="130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5853113" y="1728788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6 h 295"/>
                  <a:gd name="T4" fmla="*/ 0 w 131"/>
                  <a:gd name="T5" fmla="*/ 295 h 295"/>
                  <a:gd name="T6" fmla="*/ 0 w 131"/>
                  <a:gd name="T7" fmla="*/ 198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6"/>
                    </a:lnTo>
                    <a:lnTo>
                      <a:pt x="0" y="295"/>
                    </a:lnTo>
                    <a:lnTo>
                      <a:pt x="0" y="19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1" name="Freeform 42"/>
              <p:cNvSpPr>
                <a:spLocks/>
              </p:cNvSpPr>
              <p:nvPr/>
            </p:nvSpPr>
            <p:spPr bwMode="auto">
              <a:xfrm>
                <a:off x="3556001" y="1728788"/>
                <a:ext cx="2505075" cy="314325"/>
              </a:xfrm>
              <a:custGeom>
                <a:avLst/>
                <a:gdLst>
                  <a:gd name="T0" fmla="*/ 1578 w 1578"/>
                  <a:gd name="T1" fmla="*/ 0 h 198"/>
                  <a:gd name="T2" fmla="*/ 0 w 1578"/>
                  <a:gd name="T3" fmla="*/ 0 h 198"/>
                  <a:gd name="T4" fmla="*/ 130 w 1578"/>
                  <a:gd name="T5" fmla="*/ 198 h 198"/>
                  <a:gd name="T6" fmla="*/ 1447 w 1578"/>
                  <a:gd name="T7" fmla="*/ 198 h 198"/>
                  <a:gd name="T8" fmla="*/ 1578 w 1578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8" h="198">
                    <a:moveTo>
                      <a:pt x="1578" y="0"/>
                    </a:moveTo>
                    <a:lnTo>
                      <a:pt x="0" y="0"/>
                    </a:lnTo>
                    <a:lnTo>
                      <a:pt x="130" y="198"/>
                    </a:lnTo>
                    <a:lnTo>
                      <a:pt x="1447" y="198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5F151E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 rot="10800000">
              <a:off x="4788030" y="1694646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lvl="0"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Avalanche phenomena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92" name="그룹 80"/>
          <p:cNvGrpSpPr/>
          <p:nvPr/>
        </p:nvGrpSpPr>
        <p:grpSpPr>
          <a:xfrm rot="10800000">
            <a:off x="9259735" y="7505165"/>
            <a:ext cx="5852227" cy="1364198"/>
            <a:chOff x="4464514" y="2115386"/>
            <a:chExt cx="2194585" cy="511441"/>
          </a:xfrm>
        </p:grpSpPr>
        <p:grpSp>
          <p:nvGrpSpPr>
            <p:cNvPr id="93" name="그룹 83"/>
            <p:cNvGrpSpPr/>
            <p:nvPr/>
          </p:nvGrpSpPr>
          <p:grpSpPr>
            <a:xfrm>
              <a:off x="4464514" y="2115386"/>
              <a:ext cx="2194585" cy="511441"/>
              <a:chOff x="3762376" y="2197100"/>
              <a:chExt cx="2090738" cy="466725"/>
            </a:xfrm>
          </p:grpSpPr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3970338" y="2511425"/>
                <a:ext cx="1674813" cy="152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6" name="Freeform 31"/>
              <p:cNvSpPr>
                <a:spLocks/>
              </p:cNvSpPr>
              <p:nvPr/>
            </p:nvSpPr>
            <p:spPr bwMode="auto">
              <a:xfrm>
                <a:off x="3762376" y="2197100"/>
                <a:ext cx="207963" cy="466725"/>
              </a:xfrm>
              <a:custGeom>
                <a:avLst/>
                <a:gdLst>
                  <a:gd name="T0" fmla="*/ 0 w 131"/>
                  <a:gd name="T1" fmla="*/ 0 h 294"/>
                  <a:gd name="T2" fmla="*/ 131 w 131"/>
                  <a:gd name="T3" fmla="*/ 198 h 294"/>
                  <a:gd name="T4" fmla="*/ 131 w 131"/>
                  <a:gd name="T5" fmla="*/ 294 h 294"/>
                  <a:gd name="T6" fmla="*/ 0 w 131"/>
                  <a:gd name="T7" fmla="*/ 96 h 294"/>
                  <a:gd name="T8" fmla="*/ 0 w 13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4">
                    <a:moveTo>
                      <a:pt x="0" y="0"/>
                    </a:moveTo>
                    <a:lnTo>
                      <a:pt x="131" y="198"/>
                    </a:lnTo>
                    <a:lnTo>
                      <a:pt x="131" y="294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7" name="Freeform 32"/>
              <p:cNvSpPr>
                <a:spLocks/>
              </p:cNvSpPr>
              <p:nvPr/>
            </p:nvSpPr>
            <p:spPr bwMode="auto">
              <a:xfrm>
                <a:off x="5645151" y="2197100"/>
                <a:ext cx="207963" cy="466725"/>
              </a:xfrm>
              <a:custGeom>
                <a:avLst/>
                <a:gdLst>
                  <a:gd name="T0" fmla="*/ 131 w 131"/>
                  <a:gd name="T1" fmla="*/ 0 h 294"/>
                  <a:gd name="T2" fmla="*/ 0 w 131"/>
                  <a:gd name="T3" fmla="*/ 198 h 294"/>
                  <a:gd name="T4" fmla="*/ 0 w 131"/>
                  <a:gd name="T5" fmla="*/ 294 h 294"/>
                  <a:gd name="T6" fmla="*/ 131 w 131"/>
                  <a:gd name="T7" fmla="*/ 96 h 294"/>
                  <a:gd name="T8" fmla="*/ 131 w 13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4">
                    <a:moveTo>
                      <a:pt x="131" y="0"/>
                    </a:moveTo>
                    <a:lnTo>
                      <a:pt x="0" y="198"/>
                    </a:lnTo>
                    <a:lnTo>
                      <a:pt x="0" y="294"/>
                    </a:lnTo>
                    <a:lnTo>
                      <a:pt x="131" y="9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3762376" y="2197100"/>
                <a:ext cx="2090738" cy="314325"/>
              </a:xfrm>
              <a:custGeom>
                <a:avLst/>
                <a:gdLst>
                  <a:gd name="T0" fmla="*/ 0 w 1317"/>
                  <a:gd name="T1" fmla="*/ 0 h 198"/>
                  <a:gd name="T2" fmla="*/ 131 w 1317"/>
                  <a:gd name="T3" fmla="*/ 198 h 198"/>
                  <a:gd name="T4" fmla="*/ 1186 w 1317"/>
                  <a:gd name="T5" fmla="*/ 198 h 198"/>
                  <a:gd name="T6" fmla="*/ 1317 w 1317"/>
                  <a:gd name="T7" fmla="*/ 0 h 198"/>
                  <a:gd name="T8" fmla="*/ 0 w 1317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7" h="198">
                    <a:moveTo>
                      <a:pt x="0" y="0"/>
                    </a:moveTo>
                    <a:lnTo>
                      <a:pt x="131" y="198"/>
                    </a:lnTo>
                    <a:lnTo>
                      <a:pt x="1186" y="198"/>
                    </a:lnTo>
                    <a:lnTo>
                      <a:pt x="13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 rot="10800000">
              <a:off x="4678363" y="2207409"/>
              <a:ext cx="1766886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Prospect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99" name="그룹 87"/>
          <p:cNvGrpSpPr/>
          <p:nvPr/>
        </p:nvGrpSpPr>
        <p:grpSpPr>
          <a:xfrm rot="10800000">
            <a:off x="9841846" y="6116913"/>
            <a:ext cx="4688003" cy="1368839"/>
            <a:chOff x="4682806" y="2626827"/>
            <a:chExt cx="1758001" cy="513181"/>
          </a:xfrm>
        </p:grpSpPr>
        <p:grpSp>
          <p:nvGrpSpPr>
            <p:cNvPr id="100" name="그룹 84"/>
            <p:cNvGrpSpPr/>
            <p:nvPr/>
          </p:nvGrpSpPr>
          <p:grpSpPr>
            <a:xfrm>
              <a:off x="4682806" y="2626827"/>
              <a:ext cx="1758001" cy="513181"/>
              <a:chOff x="3970338" y="2663825"/>
              <a:chExt cx="1674813" cy="468313"/>
            </a:xfrm>
          </p:grpSpPr>
          <p:sp>
            <p:nvSpPr>
              <p:cNvPr id="102" name="Rectangle 33"/>
              <p:cNvSpPr>
                <a:spLocks noChangeArrowheads="1"/>
              </p:cNvSpPr>
              <p:nvPr/>
            </p:nvSpPr>
            <p:spPr bwMode="auto">
              <a:xfrm>
                <a:off x="4176713" y="2979738"/>
                <a:ext cx="1260475" cy="1524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3" name="Freeform 34"/>
              <p:cNvSpPr>
                <a:spLocks/>
              </p:cNvSpPr>
              <p:nvPr/>
            </p:nvSpPr>
            <p:spPr bwMode="auto">
              <a:xfrm>
                <a:off x="3970338" y="2663825"/>
                <a:ext cx="206375" cy="468312"/>
              </a:xfrm>
              <a:custGeom>
                <a:avLst/>
                <a:gdLst>
                  <a:gd name="T0" fmla="*/ 0 w 130"/>
                  <a:gd name="T1" fmla="*/ 0 h 295"/>
                  <a:gd name="T2" fmla="*/ 0 w 130"/>
                  <a:gd name="T3" fmla="*/ 97 h 295"/>
                  <a:gd name="T4" fmla="*/ 130 w 130"/>
                  <a:gd name="T5" fmla="*/ 295 h 295"/>
                  <a:gd name="T6" fmla="*/ 130 w 130"/>
                  <a:gd name="T7" fmla="*/ 199 h 295"/>
                  <a:gd name="T8" fmla="*/ 0 w 130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295">
                    <a:moveTo>
                      <a:pt x="0" y="0"/>
                    </a:moveTo>
                    <a:lnTo>
                      <a:pt x="0" y="97"/>
                    </a:lnTo>
                    <a:lnTo>
                      <a:pt x="130" y="295"/>
                    </a:lnTo>
                    <a:lnTo>
                      <a:pt x="130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4" name="Freeform 35"/>
              <p:cNvSpPr>
                <a:spLocks/>
              </p:cNvSpPr>
              <p:nvPr/>
            </p:nvSpPr>
            <p:spPr bwMode="auto">
              <a:xfrm>
                <a:off x="5437188" y="2663825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7 h 295"/>
                  <a:gd name="T4" fmla="*/ 0 w 131"/>
                  <a:gd name="T5" fmla="*/ 295 h 295"/>
                  <a:gd name="T6" fmla="*/ 0 w 131"/>
                  <a:gd name="T7" fmla="*/ 199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7"/>
                    </a:lnTo>
                    <a:lnTo>
                      <a:pt x="0" y="295"/>
                    </a:lnTo>
                    <a:lnTo>
                      <a:pt x="0" y="199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05" name="Freeform 44"/>
              <p:cNvSpPr>
                <a:spLocks/>
              </p:cNvSpPr>
              <p:nvPr/>
            </p:nvSpPr>
            <p:spPr bwMode="auto">
              <a:xfrm>
                <a:off x="3970338" y="2663825"/>
                <a:ext cx="1674813" cy="315912"/>
              </a:xfrm>
              <a:custGeom>
                <a:avLst/>
                <a:gdLst>
                  <a:gd name="T0" fmla="*/ 130 w 1055"/>
                  <a:gd name="T1" fmla="*/ 199 h 199"/>
                  <a:gd name="T2" fmla="*/ 924 w 1055"/>
                  <a:gd name="T3" fmla="*/ 199 h 199"/>
                  <a:gd name="T4" fmla="*/ 1055 w 1055"/>
                  <a:gd name="T5" fmla="*/ 0 h 199"/>
                  <a:gd name="T6" fmla="*/ 0 w 1055"/>
                  <a:gd name="T7" fmla="*/ 0 h 199"/>
                  <a:gd name="T8" fmla="*/ 130 w 1055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5" h="199">
                    <a:moveTo>
                      <a:pt x="130" y="199"/>
                    </a:moveTo>
                    <a:lnTo>
                      <a:pt x="924" y="199"/>
                    </a:lnTo>
                    <a:lnTo>
                      <a:pt x="1055" y="0"/>
                    </a:lnTo>
                    <a:lnTo>
                      <a:pt x="0" y="0"/>
                    </a:lnTo>
                    <a:lnTo>
                      <a:pt x="130" y="199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solidFill>
                  <a:schemeClr val="accent3"/>
                </a:solidFill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 rot="10800000">
              <a:off x="4788030" y="2720171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Overcrowding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106" name="그룹 88"/>
          <p:cNvGrpSpPr/>
          <p:nvPr/>
        </p:nvGrpSpPr>
        <p:grpSpPr>
          <a:xfrm rot="10800000">
            <a:off x="10419515" y="4773066"/>
            <a:ext cx="3528224" cy="1368836"/>
            <a:chOff x="4899432" y="3140008"/>
            <a:chExt cx="1323084" cy="513180"/>
          </a:xfrm>
        </p:grpSpPr>
        <p:grpSp>
          <p:nvGrpSpPr>
            <p:cNvPr id="107" name="그룹 85"/>
            <p:cNvGrpSpPr/>
            <p:nvPr/>
          </p:nvGrpSpPr>
          <p:grpSpPr>
            <a:xfrm>
              <a:off x="4899432" y="3140008"/>
              <a:ext cx="1323084" cy="513180"/>
              <a:chOff x="4176713" y="3132138"/>
              <a:chExt cx="1260476" cy="468312"/>
            </a:xfrm>
          </p:grpSpPr>
          <p:sp>
            <p:nvSpPr>
              <p:cNvPr id="109" name="Rectangle 36"/>
              <p:cNvSpPr>
                <a:spLocks noChangeArrowheads="1"/>
              </p:cNvSpPr>
              <p:nvPr/>
            </p:nvSpPr>
            <p:spPr bwMode="auto">
              <a:xfrm>
                <a:off x="4384676" y="3446463"/>
                <a:ext cx="844550" cy="1539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0" name="Freeform 37"/>
              <p:cNvSpPr>
                <a:spLocks/>
              </p:cNvSpPr>
              <p:nvPr/>
            </p:nvSpPr>
            <p:spPr bwMode="auto">
              <a:xfrm>
                <a:off x="4176713" y="3132138"/>
                <a:ext cx="207963" cy="468312"/>
              </a:xfrm>
              <a:custGeom>
                <a:avLst/>
                <a:gdLst>
                  <a:gd name="T0" fmla="*/ 0 w 131"/>
                  <a:gd name="T1" fmla="*/ 0 h 295"/>
                  <a:gd name="T2" fmla="*/ 0 w 131"/>
                  <a:gd name="T3" fmla="*/ 96 h 295"/>
                  <a:gd name="T4" fmla="*/ 131 w 131"/>
                  <a:gd name="T5" fmla="*/ 295 h 295"/>
                  <a:gd name="T6" fmla="*/ 131 w 131"/>
                  <a:gd name="T7" fmla="*/ 198 h 295"/>
                  <a:gd name="T8" fmla="*/ 0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0" y="0"/>
                    </a:moveTo>
                    <a:lnTo>
                      <a:pt x="0" y="96"/>
                    </a:lnTo>
                    <a:lnTo>
                      <a:pt x="131" y="295"/>
                    </a:lnTo>
                    <a:lnTo>
                      <a:pt x="131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1" name="Freeform 38"/>
              <p:cNvSpPr>
                <a:spLocks/>
              </p:cNvSpPr>
              <p:nvPr/>
            </p:nvSpPr>
            <p:spPr bwMode="auto">
              <a:xfrm>
                <a:off x="5229226" y="3132138"/>
                <a:ext cx="207963" cy="468312"/>
              </a:xfrm>
              <a:custGeom>
                <a:avLst/>
                <a:gdLst>
                  <a:gd name="T0" fmla="*/ 131 w 131"/>
                  <a:gd name="T1" fmla="*/ 0 h 295"/>
                  <a:gd name="T2" fmla="*/ 131 w 131"/>
                  <a:gd name="T3" fmla="*/ 96 h 295"/>
                  <a:gd name="T4" fmla="*/ 0 w 131"/>
                  <a:gd name="T5" fmla="*/ 295 h 295"/>
                  <a:gd name="T6" fmla="*/ 0 w 131"/>
                  <a:gd name="T7" fmla="*/ 198 h 295"/>
                  <a:gd name="T8" fmla="*/ 131 w 131"/>
                  <a:gd name="T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95">
                    <a:moveTo>
                      <a:pt x="131" y="0"/>
                    </a:moveTo>
                    <a:lnTo>
                      <a:pt x="131" y="96"/>
                    </a:lnTo>
                    <a:lnTo>
                      <a:pt x="0" y="295"/>
                    </a:lnTo>
                    <a:lnTo>
                      <a:pt x="0" y="19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4176713" y="3132138"/>
                <a:ext cx="1260475" cy="314325"/>
              </a:xfrm>
              <a:custGeom>
                <a:avLst/>
                <a:gdLst>
                  <a:gd name="T0" fmla="*/ 131 w 794"/>
                  <a:gd name="T1" fmla="*/ 198 h 198"/>
                  <a:gd name="T2" fmla="*/ 663 w 794"/>
                  <a:gd name="T3" fmla="*/ 198 h 198"/>
                  <a:gd name="T4" fmla="*/ 794 w 794"/>
                  <a:gd name="T5" fmla="*/ 0 h 198"/>
                  <a:gd name="T6" fmla="*/ 0 w 794"/>
                  <a:gd name="T7" fmla="*/ 0 h 198"/>
                  <a:gd name="T8" fmla="*/ 131 w 79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4" h="198">
                    <a:moveTo>
                      <a:pt x="131" y="198"/>
                    </a:moveTo>
                    <a:lnTo>
                      <a:pt x="663" y="198"/>
                    </a:lnTo>
                    <a:lnTo>
                      <a:pt x="794" y="0"/>
                    </a:lnTo>
                    <a:lnTo>
                      <a:pt x="0" y="0"/>
                    </a:lnTo>
                    <a:lnTo>
                      <a:pt x="131" y="198"/>
                    </a:lnTo>
                    <a:close/>
                  </a:path>
                </a:pathLst>
              </a:custGeom>
              <a:solidFill>
                <a:schemeClr val="tx2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 rot="10800000">
              <a:off x="4967392" y="3232934"/>
              <a:ext cx="1188828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Growing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grpSp>
        <p:nvGrpSpPr>
          <p:cNvPr id="114" name="그룹 95"/>
          <p:cNvGrpSpPr/>
          <p:nvPr/>
        </p:nvGrpSpPr>
        <p:grpSpPr>
          <a:xfrm rot="10800000">
            <a:off x="10122442" y="2471856"/>
            <a:ext cx="4126811" cy="2320066"/>
            <a:chOff x="4788030" y="3653188"/>
            <a:chExt cx="1547554" cy="869798"/>
          </a:xfrm>
        </p:grpSpPr>
        <p:grpSp>
          <p:nvGrpSpPr>
            <p:cNvPr id="116" name="그룹 86"/>
            <p:cNvGrpSpPr/>
            <p:nvPr/>
          </p:nvGrpSpPr>
          <p:grpSpPr>
            <a:xfrm>
              <a:off x="5117724" y="3653188"/>
              <a:ext cx="886499" cy="869798"/>
              <a:chOff x="4384676" y="3600450"/>
              <a:chExt cx="844550" cy="793750"/>
            </a:xfrm>
          </p:grpSpPr>
          <p:sp>
            <p:nvSpPr>
              <p:cNvPr id="118" name="Freeform 39"/>
              <p:cNvSpPr>
                <a:spLocks/>
              </p:cNvSpPr>
              <p:nvPr/>
            </p:nvSpPr>
            <p:spPr bwMode="auto">
              <a:xfrm>
                <a:off x="4384676" y="3600450"/>
                <a:ext cx="422275" cy="793750"/>
              </a:xfrm>
              <a:custGeom>
                <a:avLst/>
                <a:gdLst>
                  <a:gd name="T0" fmla="*/ 0 w 266"/>
                  <a:gd name="T1" fmla="*/ 0 h 500"/>
                  <a:gd name="T2" fmla="*/ 0 w 266"/>
                  <a:gd name="T3" fmla="*/ 96 h 500"/>
                  <a:gd name="T4" fmla="*/ 266 w 266"/>
                  <a:gd name="T5" fmla="*/ 500 h 500"/>
                  <a:gd name="T6" fmla="*/ 266 w 266"/>
                  <a:gd name="T7" fmla="*/ 404 h 500"/>
                  <a:gd name="T8" fmla="*/ 0 w 266"/>
                  <a:gd name="T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500">
                    <a:moveTo>
                      <a:pt x="0" y="0"/>
                    </a:moveTo>
                    <a:lnTo>
                      <a:pt x="0" y="96"/>
                    </a:lnTo>
                    <a:lnTo>
                      <a:pt x="266" y="500"/>
                    </a:lnTo>
                    <a:lnTo>
                      <a:pt x="266" y="4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19" name="Freeform 40"/>
              <p:cNvSpPr>
                <a:spLocks/>
              </p:cNvSpPr>
              <p:nvPr/>
            </p:nvSpPr>
            <p:spPr bwMode="auto">
              <a:xfrm>
                <a:off x="4806951" y="3600450"/>
                <a:ext cx="422275" cy="793750"/>
              </a:xfrm>
              <a:custGeom>
                <a:avLst/>
                <a:gdLst>
                  <a:gd name="T0" fmla="*/ 266 w 266"/>
                  <a:gd name="T1" fmla="*/ 0 h 500"/>
                  <a:gd name="T2" fmla="*/ 266 w 266"/>
                  <a:gd name="T3" fmla="*/ 96 h 500"/>
                  <a:gd name="T4" fmla="*/ 0 w 266"/>
                  <a:gd name="T5" fmla="*/ 500 h 500"/>
                  <a:gd name="T6" fmla="*/ 0 w 266"/>
                  <a:gd name="T7" fmla="*/ 404 h 500"/>
                  <a:gd name="T8" fmla="*/ 266 w 266"/>
                  <a:gd name="T9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500">
                    <a:moveTo>
                      <a:pt x="266" y="0"/>
                    </a:moveTo>
                    <a:lnTo>
                      <a:pt x="266" y="96"/>
                    </a:lnTo>
                    <a:lnTo>
                      <a:pt x="0" y="500"/>
                    </a:lnTo>
                    <a:lnTo>
                      <a:pt x="0" y="404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vert="horz" wrap="square" lIns="91464" tIns="45732" rIns="91464" bIns="45732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b="1" dirty="0">
                  <a:solidFill>
                    <a:srgbClr val="FFFFFF"/>
                  </a:solidFill>
                  <a:latin typeface="Lato"/>
                  <a:cs typeface="Lato"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4384676" y="3600450"/>
                <a:ext cx="844550" cy="641350"/>
              </a:xfrm>
              <a:custGeom>
                <a:avLst/>
                <a:gdLst>
                  <a:gd name="T0" fmla="*/ 266 w 532"/>
                  <a:gd name="T1" fmla="*/ 404 h 404"/>
                  <a:gd name="T2" fmla="*/ 532 w 532"/>
                  <a:gd name="T3" fmla="*/ 0 h 404"/>
                  <a:gd name="T4" fmla="*/ 0 w 532"/>
                  <a:gd name="T5" fmla="*/ 0 h 404"/>
                  <a:gd name="T6" fmla="*/ 266 w 532"/>
                  <a:gd name="T7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2" h="404">
                    <a:moveTo>
                      <a:pt x="266" y="404"/>
                    </a:moveTo>
                    <a:lnTo>
                      <a:pt x="532" y="0"/>
                    </a:lnTo>
                    <a:lnTo>
                      <a:pt x="0" y="0"/>
                    </a:lnTo>
                    <a:lnTo>
                      <a:pt x="266" y="404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800"/>
                  </a:spcAft>
                </a:pPr>
                <a:endParaRPr lang="ko-KR" altLang="en-US" sz="2701" b="1" dirty="0">
                  <a:solidFill>
                    <a:srgbClr val="FFFFFF"/>
                  </a:solidFill>
                  <a:latin typeface="Lato"/>
                  <a:ea typeface="Roboto Condensed Regular"/>
                  <a:cs typeface="Lato"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 rot="10800000">
              <a:off x="4788030" y="3740934"/>
              <a:ext cx="1547554" cy="193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19" tIns="0" rIns="72019" bIns="0" rtlCol="0" anchor="t">
              <a:noAutofit/>
            </a:bodyPr>
            <a:lstStyle/>
            <a:p>
              <a:pPr algn="ctr"/>
              <a:r>
                <a:rPr lang="en-US" altLang="ko-KR" sz="2701" b="1" dirty="0">
                  <a:solidFill>
                    <a:srgbClr val="FFFFFF"/>
                  </a:solidFill>
                  <a:latin typeface="Lato"/>
                  <a:cs typeface="Lato"/>
                </a:rPr>
                <a:t>Birth</a:t>
              </a:r>
              <a:endParaRPr lang="ko-KR" altLang="en-US" sz="2701" b="1" dirty="0">
                <a:solidFill>
                  <a:srgbClr val="FFFFFF"/>
                </a:solidFill>
                <a:latin typeface="Lato"/>
                <a:cs typeface="Lato"/>
              </a:endParaRPr>
            </a:p>
          </p:txBody>
        </p:sp>
      </p:grpSp>
      <p:cxnSp>
        <p:nvCxnSpPr>
          <p:cNvPr id="121" name="Straight Connector 120"/>
          <p:cNvCxnSpPr>
            <a:cxnSpLocks/>
          </p:cNvCxnSpPr>
          <p:nvPr/>
        </p:nvCxnSpPr>
        <p:spPr>
          <a:xfrm flipV="1">
            <a:off x="6357394" y="5515770"/>
            <a:ext cx="3842539" cy="195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33949" y="4659951"/>
            <a:ext cx="5725922" cy="1619358"/>
            <a:chOff x="533809" y="8794144"/>
            <a:chExt cx="5724431" cy="1618937"/>
          </a:xfrm>
        </p:grpSpPr>
        <p:sp>
          <p:nvSpPr>
            <p:cNvPr id="122" name="Oval 121"/>
            <p:cNvSpPr/>
            <p:nvPr/>
          </p:nvSpPr>
          <p:spPr>
            <a:xfrm>
              <a:off x="4945788" y="8992089"/>
              <a:ext cx="1312452" cy="13127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533809" y="8794144"/>
                  <a:ext cx="4146779" cy="1618937"/>
                </a:xfrm>
                <a:prstGeom prst="rect">
                  <a:avLst/>
                </a:prstGeom>
                <a:noFill/>
              </p:spPr>
              <p:txBody>
                <a:bodyPr wrap="square" lIns="0" tIns="121924" rIns="0" bIns="0" rtlCol="0">
                  <a:spAutoFit/>
                </a:bodyPr>
                <a:lstStyle/>
                <a:p>
                  <a:pPr algn="r"/>
                  <a:r>
                    <a:rPr lang="en-US" sz="3001" b="1" dirty="0">
                      <a:solidFill>
                        <a:schemeClr val="tx2"/>
                      </a:solidFill>
                      <a:latin typeface="Lato"/>
                      <a:cs typeface="Lato"/>
                    </a:rPr>
                    <a:t>Growing hives number</a:t>
                  </a:r>
                </a:p>
                <a:p>
                  <a:pPr algn="r"/>
                  <a:r>
                    <a:rPr lang="en-US" sz="2201" dirty="0">
                      <a:solidFill>
                        <a:schemeClr val="bg1"/>
                      </a:solidFill>
                      <a:latin typeface="Calibri Light"/>
                      <a:cs typeface="Calibri Light"/>
                    </a:rPr>
                    <a:t>In a department, each hive covers an area 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</m:ctrlPr>
                        </m:sSubPr>
                        <m:e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  <m:t>𝐴</m:t>
                          </m:r>
                        </m:e>
                        <m:sub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  <m:t>𝑖</m:t>
                          </m:r>
                        </m:sub>
                      </m:sSub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/>
                        </a:rPr>
                        <m:t>=</m:t>
                      </m:r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𝜋</m:t>
                      </m:r>
                      <m:sSubSup>
                        <m:sSubSupPr>
                          <m:ctrlP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</m:ctrlPr>
                        </m:sSubSupPr>
                        <m:e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𝑟</m:t>
                          </m:r>
                        </m:e>
                        <m:sub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𝑖</m:t>
                          </m:r>
                        </m:sub>
                        <m:sup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2</m:t>
                          </m:r>
                        </m:sup>
                      </m:sSubSup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 </m:t>
                      </m:r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𝑤h𝑒𝑟𝑒</m:t>
                      </m:r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 </m:t>
                      </m:r>
                      <m:sSub>
                        <m:sSubPr>
                          <m:ctrlP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</m:ctrlPr>
                        </m:sSubPr>
                        <m:e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𝑟</m:t>
                          </m:r>
                        </m:e>
                        <m:sub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𝑖</m:t>
                          </m:r>
                        </m:sub>
                      </m:sSub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=℘</m:t>
                      </m:r>
                      <m:d>
                        <m:dPr>
                          <m:ctrlP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</m:ctrlPr>
                        </m:dPr>
                        <m:e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  <m:t>28</m:t>
                          </m:r>
                        </m:e>
                      </m:d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.</m:t>
                      </m:r>
                    </m:oMath>
                  </a14:m>
                  <a:endParaRPr lang="fr-FR" sz="2201" b="0" dirty="0">
                    <a:solidFill>
                      <a:schemeClr val="bg1"/>
                    </a:solidFill>
                    <a:latin typeface="Calibri Light"/>
                    <a:ea typeface="Cambria Math" panose="02040503050406030204" pitchFamily="18" charset="0"/>
                    <a:cs typeface="Calibri Light"/>
                  </a:endParaRPr>
                </a:p>
                <a:p>
                  <a:pPr algn="r"/>
                  <a:r>
                    <a:rPr lang="en-US" sz="2201" dirty="0">
                      <a:solidFill>
                        <a:schemeClr val="bg1"/>
                      </a:solidFill>
                      <a:latin typeface="Calibri Light"/>
                      <a:cs typeface="Calibri Light"/>
                    </a:rPr>
                    <a:t>But a queen can travel 60 km.</a:t>
                  </a: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809" y="8794144"/>
                  <a:ext cx="4146779" cy="1618937"/>
                </a:xfrm>
                <a:prstGeom prst="rect">
                  <a:avLst/>
                </a:prstGeom>
                <a:blipFill>
                  <a:blip r:embed="rId3"/>
                  <a:stretch>
                    <a:fillRect l="-3354" r="-5183" b="-93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5513077" y="9563840"/>
              <a:ext cx="102679" cy="105406"/>
            </a:xfrm>
            <a:custGeom>
              <a:avLst/>
              <a:gdLst>
                <a:gd name="T0" fmla="*/ 29 w 32"/>
                <a:gd name="T1" fmla="*/ 0 h 33"/>
                <a:gd name="T2" fmla="*/ 0 w 32"/>
                <a:gd name="T3" fmla="*/ 29 h 33"/>
                <a:gd name="T4" fmla="*/ 0 w 32"/>
                <a:gd name="T5" fmla="*/ 29 h 33"/>
                <a:gd name="T6" fmla="*/ 3 w 32"/>
                <a:gd name="T7" fmla="*/ 33 h 33"/>
                <a:gd name="T8" fmla="*/ 7 w 32"/>
                <a:gd name="T9" fmla="*/ 29 h 33"/>
                <a:gd name="T10" fmla="*/ 7 w 32"/>
                <a:gd name="T11" fmla="*/ 29 h 33"/>
                <a:gd name="T12" fmla="*/ 29 w 32"/>
                <a:gd name="T13" fmla="*/ 8 h 33"/>
                <a:gd name="T14" fmla="*/ 32 w 32"/>
                <a:gd name="T15" fmla="*/ 4 h 33"/>
                <a:gd name="T16" fmla="*/ 29 w 3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3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3"/>
                    <a:pt x="3" y="33"/>
                  </a:cubicBezTo>
                  <a:cubicBezTo>
                    <a:pt x="5" y="33"/>
                    <a:pt x="7" y="31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31" y="8"/>
                    <a:pt x="32" y="6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</p:grpSp>
      <p:cxnSp>
        <p:nvCxnSpPr>
          <p:cNvPr id="128" name="Straight Connector 127"/>
          <p:cNvCxnSpPr>
            <a:cxnSpLocks/>
          </p:cNvCxnSpPr>
          <p:nvPr/>
        </p:nvCxnSpPr>
        <p:spPr>
          <a:xfrm flipH="1">
            <a:off x="13288621" y="3733417"/>
            <a:ext cx="48026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arrow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254684" y="2758660"/>
            <a:ext cx="5619739" cy="1510736"/>
            <a:chOff x="18249929" y="10020042"/>
            <a:chExt cx="5618275" cy="1510342"/>
          </a:xfrm>
        </p:grpSpPr>
        <p:sp>
          <p:nvSpPr>
            <p:cNvPr id="129" name="Oval 128"/>
            <p:cNvSpPr/>
            <p:nvPr/>
          </p:nvSpPr>
          <p:spPr>
            <a:xfrm>
              <a:off x="18249929" y="10217590"/>
              <a:ext cx="1312452" cy="13127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9" tIns="121924" rIns="243849" bIns="121924" rtlCol="0" anchor="ctr"/>
            <a:lstStyle/>
            <a:p>
              <a:pPr algn="ctr"/>
              <a:endParaRPr lang="en-US" sz="3601" dirty="0">
                <a:latin typeface="Calibri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9802365" y="10020042"/>
                  <a:ext cx="4065839" cy="1459766"/>
                </a:xfrm>
                <a:prstGeom prst="rect">
                  <a:avLst/>
                </a:prstGeom>
                <a:noFill/>
              </p:spPr>
              <p:txBody>
                <a:bodyPr wrap="square" lIns="0" tIns="121924" rIns="0" bIns="0" rtlCol="0">
                  <a:spAutoFit/>
                </a:bodyPr>
                <a:lstStyle/>
                <a:p>
                  <a:r>
                    <a:rPr lang="en-US" sz="3001" b="1" dirty="0">
                      <a:solidFill>
                        <a:schemeClr val="accent4"/>
                      </a:solidFill>
                      <a:latin typeface="Lato"/>
                      <a:cs typeface="Lato"/>
                    </a:rPr>
                    <a:t>Queen Birth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</m:ctrlPr>
                        </m:sSubPr>
                        <m:e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  <m:t>𝑄</m:t>
                          </m:r>
                        </m:e>
                        <m:sub>
                          <m: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 Light"/>
                            </a:rPr>
                            <m:t>𝑖</m:t>
                          </m:r>
                        </m:sub>
                      </m:sSub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 Light"/>
                        </a:rPr>
                        <m:t>= </m:t>
                      </m:r>
                      <m:r>
                        <a:rPr lang="fr-FR" sz="2201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/>
                        </a:rPr>
                        <m:t>℘</m:t>
                      </m:r>
                      <m:d>
                        <m:dPr>
                          <m:ctrlPr>
                            <a:rPr lang="fr-FR" sz="2201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201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/>
                                </a:rPr>
                              </m:ctrlPr>
                            </m:fPr>
                            <m:num>
                              <m:r>
                                <a:rPr lang="fr-FR" sz="2201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r-FR" sz="2201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/>
                                </a:rPr>
                                <m:t>1+ </m:t>
                              </m:r>
                              <m:r>
                                <a:rPr lang="fr-FR" sz="2201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/>
                                </a:rPr>
                                <m:t>𝛾</m:t>
                              </m:r>
                              <m:r>
                                <a:rPr lang="fr-FR" sz="2201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US" sz="2201" dirty="0">
                      <a:solidFill>
                        <a:schemeClr val="bg1"/>
                      </a:solidFill>
                      <a:latin typeface="Calibri Light"/>
                      <a:cs typeface="Calibri Light"/>
                    </a:rPr>
                    <a:t> where r and 𝛄 must be chosen to fit with reality. </a:t>
                  </a: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2365" y="10020042"/>
                  <a:ext cx="4065839" cy="1459766"/>
                </a:xfrm>
                <a:prstGeom prst="rect">
                  <a:avLst/>
                </a:prstGeom>
                <a:blipFill>
                  <a:blip r:embed="rId4"/>
                  <a:stretch>
                    <a:fillRect l="-5938" r="-5313" b="-1034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/>
          <p:cNvGrpSpPr/>
          <p:nvPr/>
        </p:nvGrpSpPr>
        <p:grpSpPr>
          <a:xfrm>
            <a:off x="1740026" y="486369"/>
            <a:ext cx="21287316" cy="2201197"/>
            <a:chOff x="1739573" y="511491"/>
            <a:chExt cx="21281772" cy="2200624"/>
          </a:xfrm>
        </p:grpSpPr>
        <p:sp>
          <p:nvSpPr>
            <p:cNvPr id="133" name="TextBox 132"/>
            <p:cNvSpPr txBox="1"/>
            <p:nvPr/>
          </p:nvSpPr>
          <p:spPr>
            <a:xfrm>
              <a:off x="1739573" y="511491"/>
              <a:ext cx="21281772" cy="1446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FURTHER EXPLANATION ON AVALANCHE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36" name="Rectangle 135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3801" dirty="0">
                <a:solidFill>
                  <a:schemeClr val="accent1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109241" y="8039602"/>
            <a:ext cx="734993" cy="737563"/>
            <a:chOff x="3206750" y="1381125"/>
            <a:chExt cx="490538" cy="492125"/>
          </a:xfrm>
          <a:solidFill>
            <a:schemeClr val="bg1"/>
          </a:solidFill>
        </p:grpSpPr>
        <p:sp>
          <p:nvSpPr>
            <p:cNvPr id="148" name="Freeform 10"/>
            <p:cNvSpPr>
              <a:spLocks noEditPoints="1"/>
            </p:cNvSpPr>
            <p:nvPr/>
          </p:nvSpPr>
          <p:spPr bwMode="auto">
            <a:xfrm>
              <a:off x="3206750" y="1381125"/>
              <a:ext cx="490538" cy="492125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  <p:sp>
          <p:nvSpPr>
            <p:cNvPr id="149" name="Freeform 11"/>
            <p:cNvSpPr>
              <a:spLocks/>
            </p:cNvSpPr>
            <p:nvPr/>
          </p:nvSpPr>
          <p:spPr bwMode="auto">
            <a:xfrm>
              <a:off x="3406775" y="1458913"/>
              <a:ext cx="114300" cy="114300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id-ID" sz="3601" dirty="0">
                <a:latin typeface="Calibri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36305" y="10739315"/>
            <a:ext cx="987842" cy="550746"/>
            <a:chOff x="5036305" y="3814567"/>
            <a:chExt cx="987842" cy="550746"/>
          </a:xfrm>
        </p:grpSpPr>
        <p:sp>
          <p:nvSpPr>
            <p:cNvPr id="146" name="Freeform 21"/>
            <p:cNvSpPr>
              <a:spLocks noChangeArrowheads="1"/>
            </p:cNvSpPr>
            <p:nvPr/>
          </p:nvSpPr>
          <p:spPr bwMode="auto">
            <a:xfrm>
              <a:off x="5036305" y="3814567"/>
              <a:ext cx="987842" cy="550746"/>
            </a:xfrm>
            <a:custGeom>
              <a:avLst/>
              <a:gdLst>
                <a:gd name="T0" fmla="*/ 249 w 497"/>
                <a:gd name="T1" fmla="*/ 0 h 276"/>
                <a:gd name="T2" fmla="*/ 249 w 497"/>
                <a:gd name="T3" fmla="*/ 0 h 276"/>
                <a:gd name="T4" fmla="*/ 0 w 497"/>
                <a:gd name="T5" fmla="*/ 133 h 276"/>
                <a:gd name="T6" fmla="*/ 249 w 497"/>
                <a:gd name="T7" fmla="*/ 275 h 276"/>
                <a:gd name="T8" fmla="*/ 496 w 497"/>
                <a:gd name="T9" fmla="*/ 133 h 276"/>
                <a:gd name="T10" fmla="*/ 249 w 497"/>
                <a:gd name="T11" fmla="*/ 0 h 276"/>
                <a:gd name="T12" fmla="*/ 249 w 497"/>
                <a:gd name="T13" fmla="*/ 239 h 276"/>
                <a:gd name="T14" fmla="*/ 249 w 497"/>
                <a:gd name="T15" fmla="*/ 239 h 276"/>
                <a:gd name="T16" fmla="*/ 142 w 497"/>
                <a:gd name="T17" fmla="*/ 133 h 276"/>
                <a:gd name="T18" fmla="*/ 249 w 497"/>
                <a:gd name="T19" fmla="*/ 26 h 276"/>
                <a:gd name="T20" fmla="*/ 355 w 497"/>
                <a:gd name="T21" fmla="*/ 133 h 276"/>
                <a:gd name="T22" fmla="*/ 249 w 497"/>
                <a:gd name="T23" fmla="*/ 239 h 276"/>
                <a:gd name="T24" fmla="*/ 249 w 497"/>
                <a:gd name="T25" fmla="*/ 133 h 276"/>
                <a:gd name="T26" fmla="*/ 249 w 497"/>
                <a:gd name="T27" fmla="*/ 133 h 276"/>
                <a:gd name="T28" fmla="*/ 249 w 497"/>
                <a:gd name="T29" fmla="*/ 79 h 276"/>
                <a:gd name="T30" fmla="*/ 195 w 497"/>
                <a:gd name="T31" fmla="*/ 133 h 276"/>
                <a:gd name="T32" fmla="*/ 249 w 497"/>
                <a:gd name="T33" fmla="*/ 186 h 276"/>
                <a:gd name="T34" fmla="*/ 302 w 497"/>
                <a:gd name="T35" fmla="*/ 133 h 276"/>
                <a:gd name="T36" fmla="*/ 249 w 497"/>
                <a:gd name="T37" fmla="*/ 13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7" h="276">
                  <a:moveTo>
                    <a:pt x="249" y="0"/>
                  </a:moveTo>
                  <a:lnTo>
                    <a:pt x="249" y="0"/>
                  </a:lnTo>
                  <a:cubicBezTo>
                    <a:pt x="89" y="0"/>
                    <a:pt x="0" y="115"/>
                    <a:pt x="0" y="133"/>
                  </a:cubicBezTo>
                  <a:cubicBezTo>
                    <a:pt x="0" y="151"/>
                    <a:pt x="89" y="275"/>
                    <a:pt x="249" y="275"/>
                  </a:cubicBezTo>
                  <a:cubicBezTo>
                    <a:pt x="408" y="275"/>
                    <a:pt x="496" y="151"/>
                    <a:pt x="496" y="133"/>
                  </a:cubicBezTo>
                  <a:cubicBezTo>
                    <a:pt x="496" y="115"/>
                    <a:pt x="408" y="0"/>
                    <a:pt x="249" y="0"/>
                  </a:cubicBezTo>
                  <a:close/>
                  <a:moveTo>
                    <a:pt x="249" y="239"/>
                  </a:moveTo>
                  <a:lnTo>
                    <a:pt x="249" y="239"/>
                  </a:lnTo>
                  <a:cubicBezTo>
                    <a:pt x="186" y="239"/>
                    <a:pt x="142" y="195"/>
                    <a:pt x="142" y="133"/>
                  </a:cubicBezTo>
                  <a:cubicBezTo>
                    <a:pt x="142" y="79"/>
                    <a:pt x="186" y="26"/>
                    <a:pt x="249" y="26"/>
                  </a:cubicBezTo>
                  <a:cubicBezTo>
                    <a:pt x="310" y="26"/>
                    <a:pt x="355" y="79"/>
                    <a:pt x="355" y="133"/>
                  </a:cubicBezTo>
                  <a:cubicBezTo>
                    <a:pt x="355" y="195"/>
                    <a:pt x="310" y="239"/>
                    <a:pt x="249" y="239"/>
                  </a:cubicBezTo>
                  <a:close/>
                  <a:moveTo>
                    <a:pt x="249" y="133"/>
                  </a:moveTo>
                  <a:lnTo>
                    <a:pt x="249" y="133"/>
                  </a:lnTo>
                  <a:cubicBezTo>
                    <a:pt x="239" y="123"/>
                    <a:pt x="266" y="79"/>
                    <a:pt x="249" y="79"/>
                  </a:cubicBezTo>
                  <a:cubicBezTo>
                    <a:pt x="221" y="79"/>
                    <a:pt x="195" y="107"/>
                    <a:pt x="195" y="133"/>
                  </a:cubicBezTo>
                  <a:cubicBezTo>
                    <a:pt x="195" y="168"/>
                    <a:pt x="221" y="186"/>
                    <a:pt x="249" y="186"/>
                  </a:cubicBezTo>
                  <a:cubicBezTo>
                    <a:pt x="274" y="186"/>
                    <a:pt x="302" y="168"/>
                    <a:pt x="302" y="133"/>
                  </a:cubicBezTo>
                  <a:cubicBezTo>
                    <a:pt x="302" y="123"/>
                    <a:pt x="257" y="142"/>
                    <a:pt x="249" y="133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1" dirty="0">
                <a:latin typeface="Calibri Light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5389068" y="3903406"/>
              <a:ext cx="293978" cy="3349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1" name="Freeform 77">
            <a:extLst>
              <a:ext uri="{FF2B5EF4-FFF2-40B4-BE49-F238E27FC236}">
                <a16:creationId xmlns:a16="http://schemas.microsoft.com/office/drawing/2014/main" id="{CE32B658-65EE-5445-985E-050489247F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556894" y="3421645"/>
            <a:ext cx="746340" cy="465141"/>
          </a:xfrm>
          <a:custGeom>
            <a:avLst/>
            <a:gdLst>
              <a:gd name="T0" fmla="*/ 372 w 497"/>
              <a:gd name="T1" fmla="*/ 124 h 418"/>
              <a:gd name="T2" fmla="*/ 372 w 497"/>
              <a:gd name="T3" fmla="*/ 124 h 418"/>
              <a:gd name="T4" fmla="*/ 389 w 497"/>
              <a:gd name="T5" fmla="*/ 124 h 418"/>
              <a:gd name="T6" fmla="*/ 389 w 497"/>
              <a:gd name="T7" fmla="*/ 178 h 418"/>
              <a:gd name="T8" fmla="*/ 496 w 497"/>
              <a:gd name="T9" fmla="*/ 89 h 418"/>
              <a:gd name="T10" fmla="*/ 389 w 497"/>
              <a:gd name="T11" fmla="*/ 0 h 418"/>
              <a:gd name="T12" fmla="*/ 389 w 497"/>
              <a:gd name="T13" fmla="*/ 53 h 418"/>
              <a:gd name="T14" fmla="*/ 372 w 497"/>
              <a:gd name="T15" fmla="*/ 53 h 418"/>
              <a:gd name="T16" fmla="*/ 186 w 497"/>
              <a:gd name="T17" fmla="*/ 187 h 418"/>
              <a:gd name="T18" fmla="*/ 53 w 497"/>
              <a:gd name="T19" fmla="*/ 284 h 418"/>
              <a:gd name="T20" fmla="*/ 0 w 497"/>
              <a:gd name="T21" fmla="*/ 284 h 418"/>
              <a:gd name="T22" fmla="*/ 0 w 497"/>
              <a:gd name="T23" fmla="*/ 355 h 418"/>
              <a:gd name="T24" fmla="*/ 53 w 497"/>
              <a:gd name="T25" fmla="*/ 355 h 418"/>
              <a:gd name="T26" fmla="*/ 239 w 497"/>
              <a:gd name="T27" fmla="*/ 222 h 418"/>
              <a:gd name="T28" fmla="*/ 372 w 497"/>
              <a:gd name="T29" fmla="*/ 124 h 418"/>
              <a:gd name="T30" fmla="*/ 132 w 497"/>
              <a:gd name="T31" fmla="*/ 169 h 418"/>
              <a:gd name="T32" fmla="*/ 132 w 497"/>
              <a:gd name="T33" fmla="*/ 169 h 418"/>
              <a:gd name="T34" fmla="*/ 141 w 497"/>
              <a:gd name="T35" fmla="*/ 152 h 418"/>
              <a:gd name="T36" fmla="*/ 177 w 497"/>
              <a:gd name="T37" fmla="*/ 116 h 418"/>
              <a:gd name="T38" fmla="*/ 53 w 497"/>
              <a:gd name="T39" fmla="*/ 63 h 418"/>
              <a:gd name="T40" fmla="*/ 0 w 497"/>
              <a:gd name="T41" fmla="*/ 63 h 418"/>
              <a:gd name="T42" fmla="*/ 0 w 497"/>
              <a:gd name="T43" fmla="*/ 134 h 418"/>
              <a:gd name="T44" fmla="*/ 53 w 497"/>
              <a:gd name="T45" fmla="*/ 134 h 418"/>
              <a:gd name="T46" fmla="*/ 132 w 497"/>
              <a:gd name="T47" fmla="*/ 169 h 418"/>
              <a:gd name="T48" fmla="*/ 389 w 497"/>
              <a:gd name="T49" fmla="*/ 293 h 418"/>
              <a:gd name="T50" fmla="*/ 389 w 497"/>
              <a:gd name="T51" fmla="*/ 293 h 418"/>
              <a:gd name="T52" fmla="*/ 372 w 497"/>
              <a:gd name="T53" fmla="*/ 293 h 418"/>
              <a:gd name="T54" fmla="*/ 283 w 497"/>
              <a:gd name="T55" fmla="*/ 249 h 418"/>
              <a:gd name="T56" fmla="*/ 283 w 497"/>
              <a:gd name="T57" fmla="*/ 258 h 418"/>
              <a:gd name="T58" fmla="*/ 248 w 497"/>
              <a:gd name="T59" fmla="*/ 302 h 418"/>
              <a:gd name="T60" fmla="*/ 372 w 497"/>
              <a:gd name="T61" fmla="*/ 355 h 418"/>
              <a:gd name="T62" fmla="*/ 389 w 497"/>
              <a:gd name="T63" fmla="*/ 355 h 418"/>
              <a:gd name="T64" fmla="*/ 389 w 497"/>
              <a:gd name="T65" fmla="*/ 417 h 418"/>
              <a:gd name="T66" fmla="*/ 496 w 497"/>
              <a:gd name="T67" fmla="*/ 328 h 418"/>
              <a:gd name="T68" fmla="*/ 389 w 497"/>
              <a:gd name="T69" fmla="*/ 240 h 418"/>
              <a:gd name="T70" fmla="*/ 389 w 497"/>
              <a:gd name="T71" fmla="*/ 293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3601" dirty="0">
              <a:latin typeface="Calibri Light"/>
            </a:endParaRPr>
          </a:p>
        </p:txBody>
      </p:sp>
      <p:pic>
        <p:nvPicPr>
          <p:cNvPr id="142" name="Image 141">
            <a:extLst>
              <a:ext uri="{FF2B5EF4-FFF2-40B4-BE49-F238E27FC236}">
                <a16:creationId xmlns:a16="http://schemas.microsoft.com/office/drawing/2014/main" id="{101EDB93-74A6-5C4D-AAD9-BEBDCABA4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979" y="8957764"/>
            <a:ext cx="884203" cy="884203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F5C12C4A-D8DF-4041-97B1-750E6F879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60" y="5151596"/>
            <a:ext cx="661941" cy="661941"/>
          </a:xfrm>
          <a:prstGeom prst="rect">
            <a:avLst/>
          </a:prstGeom>
        </p:spPr>
      </p:pic>
      <p:pic>
        <p:nvPicPr>
          <p:cNvPr id="144" name="Picture 6">
            <a:extLst>
              <a:ext uri="{FF2B5EF4-FFF2-40B4-BE49-F238E27FC236}">
                <a16:creationId xmlns:a16="http://schemas.microsoft.com/office/drawing/2014/main" id="{BD78CD45-8076-5C40-8589-4797675D8B4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94" y="6429468"/>
            <a:ext cx="708372" cy="708372"/>
          </a:xfrm>
          <a:prstGeom prst="rect">
            <a:avLst/>
          </a:prstGeom>
        </p:spPr>
      </p:pic>
      <p:pic>
        <p:nvPicPr>
          <p:cNvPr id="113" name="Picture 1">
            <a:extLst>
              <a:ext uri="{FF2B5EF4-FFF2-40B4-BE49-F238E27FC236}">
                <a16:creationId xmlns:a16="http://schemas.microsoft.com/office/drawing/2014/main" id="{FEF64424-E93C-9D42-8531-F728E72928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4045" b="27968"/>
          <a:stretch/>
        </p:blipFill>
        <p:spPr>
          <a:xfrm>
            <a:off x="20787245" y="11649286"/>
            <a:ext cx="4521053" cy="17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11E28-40BE-9641-8375-6939AE7B3863}"/>
              </a:ext>
            </a:extLst>
          </p:cNvPr>
          <p:cNvSpPr/>
          <p:nvPr/>
        </p:nvSpPr>
        <p:spPr>
          <a:xfrm>
            <a:off x="-27537" y="0"/>
            <a:ext cx="24384000" cy="13716000"/>
          </a:xfrm>
          <a:prstGeom prst="rect">
            <a:avLst/>
          </a:prstGeom>
          <a:solidFill>
            <a:srgbClr val="18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 66">
            <a:extLst>
              <a:ext uri="{FF2B5EF4-FFF2-40B4-BE49-F238E27FC236}">
                <a16:creationId xmlns:a16="http://schemas.microsoft.com/office/drawing/2014/main" id="{D9324684-F84A-0A44-8104-0FF761BF299A}"/>
              </a:ext>
            </a:extLst>
          </p:cNvPr>
          <p:cNvGrpSpPr/>
          <p:nvPr/>
        </p:nvGrpSpPr>
        <p:grpSpPr>
          <a:xfrm>
            <a:off x="2156002" y="12910192"/>
            <a:ext cx="20942992" cy="734900"/>
            <a:chOff x="1739573" y="1977406"/>
            <a:chExt cx="20937538" cy="734709"/>
          </a:xfrm>
        </p:grpSpPr>
        <p:grpSp>
          <p:nvGrpSpPr>
            <p:cNvPr id="17" name="Group 68">
              <a:extLst>
                <a:ext uri="{FF2B5EF4-FFF2-40B4-BE49-F238E27FC236}">
                  <a16:creationId xmlns:a16="http://schemas.microsoft.com/office/drawing/2014/main" id="{10562A13-2E90-7744-AA4C-A9FCC25EE45C}"/>
                </a:ext>
              </a:extLst>
            </p:cNvPr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A705E2-2AED-044B-8071-828077F80856}"/>
                  </a:ext>
                </a:extLst>
              </p:cNvPr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73E69-E5E9-3D4E-B71B-29E1E7EC6789}"/>
                  </a:ext>
                </a:extLst>
              </p:cNvPr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27F128E-2534-494C-AD12-80130E1F95AB}"/>
                  </a:ext>
                </a:extLst>
              </p:cNvPr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4669FD6-8716-7842-81C9-F1590D357DEB}"/>
                  </a:ext>
                </a:extLst>
              </p:cNvPr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4F3AE9-D1EA-844E-894B-32DEB96DCB77}"/>
                  </a:ext>
                </a:extLst>
              </p:cNvPr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2977BD-B2F5-1346-88F6-472001637BF3}"/>
                  </a:ext>
                </a:extLst>
              </p:cNvPr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8" name="TextBox 69">
              <a:extLst>
                <a:ext uri="{FF2B5EF4-FFF2-40B4-BE49-F238E27FC236}">
                  <a16:creationId xmlns:a16="http://schemas.microsoft.com/office/drawing/2014/main" id="{AC37AABB-6914-004A-BDBB-C15273215C0D}"/>
                </a:ext>
              </a:extLst>
            </p:cNvPr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3801" dirty="0">
                <a:solidFill>
                  <a:schemeClr val="accent1"/>
                </a:solidFill>
                <a:latin typeface="Calibri Light"/>
                <a:cs typeface="Calibri Light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AB91F-D4FC-B840-8A34-1654A863926F}"/>
              </a:ext>
            </a:extLst>
          </p:cNvPr>
          <p:cNvSpPr/>
          <p:nvPr/>
        </p:nvSpPr>
        <p:spPr>
          <a:xfrm flipV="1">
            <a:off x="11276681" y="1969586"/>
            <a:ext cx="407627" cy="731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9E60F6-E6AE-6C40-B27B-2B4359DC570D}"/>
              </a:ext>
            </a:extLst>
          </p:cNvPr>
          <p:cNvSpPr/>
          <p:nvPr/>
        </p:nvSpPr>
        <p:spPr>
          <a:xfrm flipV="1">
            <a:off x="11741044" y="1969586"/>
            <a:ext cx="407627" cy="731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32FDED-D4FB-9747-A037-73BF1F150584}"/>
              </a:ext>
            </a:extLst>
          </p:cNvPr>
          <p:cNvSpPr/>
          <p:nvPr/>
        </p:nvSpPr>
        <p:spPr>
          <a:xfrm flipV="1">
            <a:off x="12219871" y="1969586"/>
            <a:ext cx="407627" cy="7317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53E3A1-DC29-A444-9A42-37855506268C}"/>
              </a:ext>
            </a:extLst>
          </p:cNvPr>
          <p:cNvSpPr/>
          <p:nvPr/>
        </p:nvSpPr>
        <p:spPr>
          <a:xfrm flipV="1">
            <a:off x="12684334" y="1969586"/>
            <a:ext cx="407627" cy="7317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C6E998-7942-B943-BA28-6821F9D20876}"/>
              </a:ext>
            </a:extLst>
          </p:cNvPr>
          <p:cNvSpPr/>
          <p:nvPr/>
        </p:nvSpPr>
        <p:spPr>
          <a:xfrm flipV="1">
            <a:off x="13148696" y="1969586"/>
            <a:ext cx="407627" cy="731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68E824-AF14-F340-BA81-0524C63ECC84}"/>
              </a:ext>
            </a:extLst>
          </p:cNvPr>
          <p:cNvSpPr/>
          <p:nvPr/>
        </p:nvSpPr>
        <p:spPr>
          <a:xfrm flipV="1">
            <a:off x="13608579" y="1969586"/>
            <a:ext cx="407627" cy="7317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34" name="TextBox 132">
            <a:extLst>
              <a:ext uri="{FF2B5EF4-FFF2-40B4-BE49-F238E27FC236}">
                <a16:creationId xmlns:a16="http://schemas.microsoft.com/office/drawing/2014/main" id="{3C457FDA-9FF2-1E4C-A80D-8F8A1BF22F4D}"/>
              </a:ext>
            </a:extLst>
          </p:cNvPr>
          <p:cNvSpPr txBox="1"/>
          <p:nvPr/>
        </p:nvSpPr>
        <p:spPr>
          <a:xfrm>
            <a:off x="1740026" y="486369"/>
            <a:ext cx="21287316" cy="144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Results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on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Hornet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Propagation</a:t>
            </a:r>
            <a:endParaRPr lang="id-ID" sz="8803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480299-1CD0-7D4A-AAD2-9968FB462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8" y="2259931"/>
            <a:ext cx="14670096" cy="103668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C86AAF-A9B0-C048-82DA-D4E86BEA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6" y="2264232"/>
            <a:ext cx="12264376" cy="10366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C582E4-B9A9-D148-9964-63823AA525B9}"/>
              </a:ext>
            </a:extLst>
          </p:cNvPr>
          <p:cNvSpPr/>
          <p:nvPr/>
        </p:nvSpPr>
        <p:spPr>
          <a:xfrm>
            <a:off x="21259800" y="5715000"/>
            <a:ext cx="2879654" cy="69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78C307-33F4-BE48-8CC4-9C720C121B3A}"/>
              </a:ext>
            </a:extLst>
          </p:cNvPr>
          <p:cNvSpPr/>
          <p:nvPr/>
        </p:nvSpPr>
        <p:spPr>
          <a:xfrm>
            <a:off x="13306276" y="6945667"/>
            <a:ext cx="1388276" cy="3957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B32420-4B76-504A-B057-1C87777CC70B}"/>
              </a:ext>
            </a:extLst>
          </p:cNvPr>
          <p:cNvSpPr/>
          <p:nvPr/>
        </p:nvSpPr>
        <p:spPr>
          <a:xfrm>
            <a:off x="12914441" y="4233056"/>
            <a:ext cx="1101765" cy="128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70784B-50E3-5A45-8C96-5F4DD99FEF1E}"/>
              </a:ext>
            </a:extLst>
          </p:cNvPr>
          <p:cNvSpPr/>
          <p:nvPr/>
        </p:nvSpPr>
        <p:spPr>
          <a:xfrm>
            <a:off x="11796985" y="2218594"/>
            <a:ext cx="1173397" cy="10420183"/>
          </a:xfrm>
          <a:prstGeom prst="rect">
            <a:avLst/>
          </a:prstGeom>
          <a:solidFill>
            <a:srgbClr val="18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593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11E28-40BE-9641-8375-6939AE7B3863}"/>
              </a:ext>
            </a:extLst>
          </p:cNvPr>
          <p:cNvSpPr/>
          <p:nvPr/>
        </p:nvSpPr>
        <p:spPr>
          <a:xfrm>
            <a:off x="-27537" y="0"/>
            <a:ext cx="24384000" cy="13716000"/>
          </a:xfrm>
          <a:prstGeom prst="rect">
            <a:avLst/>
          </a:prstGeom>
          <a:solidFill>
            <a:srgbClr val="18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5" name="Group 66">
            <a:extLst>
              <a:ext uri="{FF2B5EF4-FFF2-40B4-BE49-F238E27FC236}">
                <a16:creationId xmlns:a16="http://schemas.microsoft.com/office/drawing/2014/main" id="{D9324684-F84A-0A44-8104-0FF761BF299A}"/>
              </a:ext>
            </a:extLst>
          </p:cNvPr>
          <p:cNvGrpSpPr/>
          <p:nvPr/>
        </p:nvGrpSpPr>
        <p:grpSpPr>
          <a:xfrm>
            <a:off x="2156002" y="12795892"/>
            <a:ext cx="20942992" cy="734900"/>
            <a:chOff x="1739573" y="1977406"/>
            <a:chExt cx="20937538" cy="734709"/>
          </a:xfrm>
        </p:grpSpPr>
        <p:grpSp>
          <p:nvGrpSpPr>
            <p:cNvPr id="17" name="Group 68">
              <a:extLst>
                <a:ext uri="{FF2B5EF4-FFF2-40B4-BE49-F238E27FC236}">
                  <a16:creationId xmlns:a16="http://schemas.microsoft.com/office/drawing/2014/main" id="{10562A13-2E90-7744-AA4C-A9FCC25EE45C}"/>
                </a:ext>
              </a:extLst>
            </p:cNvPr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A705E2-2AED-044B-8071-828077F80856}"/>
                  </a:ext>
                </a:extLst>
              </p:cNvPr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D73E69-E5E9-3D4E-B71B-29E1E7EC6789}"/>
                  </a:ext>
                </a:extLst>
              </p:cNvPr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27F128E-2534-494C-AD12-80130E1F95AB}"/>
                  </a:ext>
                </a:extLst>
              </p:cNvPr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4669FD6-8716-7842-81C9-F1590D357DEB}"/>
                  </a:ext>
                </a:extLst>
              </p:cNvPr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4F3AE9-D1EA-844E-894B-32DEB96DCB77}"/>
                  </a:ext>
                </a:extLst>
              </p:cNvPr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2977BD-B2F5-1346-88F6-472001637BF3}"/>
                  </a:ext>
                </a:extLst>
              </p:cNvPr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8" name="TextBox 69">
              <a:extLst>
                <a:ext uri="{FF2B5EF4-FFF2-40B4-BE49-F238E27FC236}">
                  <a16:creationId xmlns:a16="http://schemas.microsoft.com/office/drawing/2014/main" id="{AC37AABB-6914-004A-BDBB-C15273215C0D}"/>
                </a:ext>
              </a:extLst>
            </p:cNvPr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3801" dirty="0">
                <a:solidFill>
                  <a:schemeClr val="accent1"/>
                </a:solidFill>
                <a:latin typeface="Calibri Light"/>
                <a:cs typeface="Calibri Light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AB91F-D4FC-B840-8A34-1654A863926F}"/>
              </a:ext>
            </a:extLst>
          </p:cNvPr>
          <p:cNvSpPr/>
          <p:nvPr/>
        </p:nvSpPr>
        <p:spPr>
          <a:xfrm flipV="1">
            <a:off x="11276681" y="1969586"/>
            <a:ext cx="407627" cy="731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9E60F6-E6AE-6C40-B27B-2B4359DC570D}"/>
              </a:ext>
            </a:extLst>
          </p:cNvPr>
          <p:cNvSpPr/>
          <p:nvPr/>
        </p:nvSpPr>
        <p:spPr>
          <a:xfrm flipV="1">
            <a:off x="11741044" y="1969586"/>
            <a:ext cx="407627" cy="7317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32FDED-D4FB-9747-A037-73BF1F150584}"/>
              </a:ext>
            </a:extLst>
          </p:cNvPr>
          <p:cNvSpPr/>
          <p:nvPr/>
        </p:nvSpPr>
        <p:spPr>
          <a:xfrm flipV="1">
            <a:off x="12219871" y="1969586"/>
            <a:ext cx="407627" cy="7317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53E3A1-DC29-A444-9A42-37855506268C}"/>
              </a:ext>
            </a:extLst>
          </p:cNvPr>
          <p:cNvSpPr/>
          <p:nvPr/>
        </p:nvSpPr>
        <p:spPr>
          <a:xfrm flipV="1">
            <a:off x="12684334" y="1969586"/>
            <a:ext cx="407627" cy="7317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C6E998-7942-B943-BA28-6821F9D20876}"/>
              </a:ext>
            </a:extLst>
          </p:cNvPr>
          <p:cNvSpPr/>
          <p:nvPr/>
        </p:nvSpPr>
        <p:spPr>
          <a:xfrm flipV="1">
            <a:off x="13148696" y="1969586"/>
            <a:ext cx="407627" cy="731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68E824-AF14-F340-BA81-0524C63ECC84}"/>
              </a:ext>
            </a:extLst>
          </p:cNvPr>
          <p:cNvSpPr/>
          <p:nvPr/>
        </p:nvSpPr>
        <p:spPr>
          <a:xfrm flipV="1">
            <a:off x="13608579" y="1969586"/>
            <a:ext cx="407627" cy="7317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61" tIns="121931" rIns="243861" bIns="121931" rtlCol="0" anchor="ctr"/>
          <a:lstStyle/>
          <a:p>
            <a:pPr algn="ctr"/>
            <a:endParaRPr lang="en-US" sz="3601" dirty="0">
              <a:latin typeface="Calibri Light"/>
            </a:endParaRPr>
          </a:p>
        </p:txBody>
      </p:sp>
      <p:sp>
        <p:nvSpPr>
          <p:cNvPr id="34" name="TextBox 132">
            <a:extLst>
              <a:ext uri="{FF2B5EF4-FFF2-40B4-BE49-F238E27FC236}">
                <a16:creationId xmlns:a16="http://schemas.microsoft.com/office/drawing/2014/main" id="{3C457FDA-9FF2-1E4C-A80D-8F8A1BF22F4D}"/>
              </a:ext>
            </a:extLst>
          </p:cNvPr>
          <p:cNvSpPr txBox="1"/>
          <p:nvPr/>
        </p:nvSpPr>
        <p:spPr>
          <a:xfrm>
            <a:off x="1740026" y="486369"/>
            <a:ext cx="21287316" cy="144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Impact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on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8803" b="1" dirty="0" err="1">
                <a:solidFill>
                  <a:schemeClr val="bg1"/>
                </a:solidFill>
                <a:latin typeface="Lato Regular"/>
                <a:cs typeface="Lato Regular"/>
              </a:rPr>
              <a:t>Bees</a:t>
            </a:r>
            <a:r>
              <a:rPr lang="id-ID" sz="8803" b="1" dirty="0">
                <a:solidFill>
                  <a:schemeClr val="bg1"/>
                </a:solidFill>
                <a:latin typeface="Lato Regular"/>
                <a:cs typeface="Lato Regular"/>
              </a:rPr>
              <a:t> in 2020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BB483BA0-C2B3-EC4B-8CB1-941D22FE2BFC}"/>
              </a:ext>
            </a:extLst>
          </p:cNvPr>
          <p:cNvSpPr/>
          <p:nvPr/>
        </p:nvSpPr>
        <p:spPr>
          <a:xfrm>
            <a:off x="3367152" y="2100371"/>
            <a:ext cx="18634363" cy="10613319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AF13060-EF3D-E242-A811-62FA9CFC9A07}"/>
              </a:ext>
            </a:extLst>
          </p:cNvPr>
          <p:cNvSpPr/>
          <p:nvPr/>
        </p:nvSpPr>
        <p:spPr>
          <a:xfrm>
            <a:off x="3734296" y="2266791"/>
            <a:ext cx="17900073" cy="1025236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02FC016-C73F-F84F-B660-E5E5D54A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91" y="2777052"/>
            <a:ext cx="10508912" cy="92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4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4FAD889-543E-4C48-B6BD-2B99AF214E90}"/>
              </a:ext>
            </a:extLst>
          </p:cNvPr>
          <p:cNvSpPr/>
          <p:nvPr/>
        </p:nvSpPr>
        <p:spPr>
          <a:xfrm>
            <a:off x="-304800" y="-685800"/>
            <a:ext cx="25146000" cy="14820900"/>
          </a:xfrm>
          <a:prstGeom prst="rect">
            <a:avLst/>
          </a:prstGeom>
          <a:solidFill>
            <a:srgbClr val="1822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11D9EA-957A-504D-BD1C-DF7844864811}"/>
              </a:ext>
            </a:extLst>
          </p:cNvPr>
          <p:cNvSpPr/>
          <p:nvPr/>
        </p:nvSpPr>
        <p:spPr>
          <a:xfrm>
            <a:off x="7426036" y="4464840"/>
            <a:ext cx="9559636" cy="5272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1" tIns="91446" rIns="182891" bIns="91446" rtlCol="0" anchor="ctr"/>
          <a:lstStyle/>
          <a:p>
            <a:pPr algn="ctr"/>
            <a:endParaRPr lang="id-ID" sz="3601" dirty="0">
              <a:latin typeface="Calibri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40026" y="486369"/>
            <a:ext cx="20942992" cy="2201197"/>
            <a:chOff x="1739573" y="511491"/>
            <a:chExt cx="20937538" cy="2200624"/>
          </a:xfrm>
        </p:grpSpPr>
        <p:sp>
          <p:nvSpPr>
            <p:cNvPr id="10" name="TextBox 9"/>
            <p:cNvSpPr txBox="1"/>
            <p:nvPr/>
          </p:nvSpPr>
          <p:spPr>
            <a:xfrm>
              <a:off x="1739573" y="511491"/>
              <a:ext cx="2093753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Eradication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plan </a:t>
              </a:r>
              <a:r>
                <a:rPr lang="id-ID" sz="8803" b="1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launched</a:t>
              </a:r>
              <a:r>
                <a:rPr lang="id-ID" sz="8803" b="1" dirty="0">
                  <a:solidFill>
                    <a:schemeClr val="bg1"/>
                  </a:solidFill>
                  <a:latin typeface="Lato Regular"/>
                  <a:cs typeface="Lato Regular"/>
                </a:rPr>
                <a:t> in 2014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842089" y="1977406"/>
              <a:ext cx="2738812" cy="73151"/>
              <a:chOff x="1775295" y="2020905"/>
              <a:chExt cx="3631535" cy="45719"/>
            </a:xfrm>
          </p:grpSpPr>
          <p:sp>
            <p:nvSpPr>
              <p:cNvPr id="13" name="Rectangle 12"/>
              <p:cNvSpPr/>
              <p:nvPr/>
            </p:nvSpPr>
            <p:spPr>
              <a:xfrm flipV="1">
                <a:off x="1775295" y="2020905"/>
                <a:ext cx="540354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flipV="1">
                <a:off x="2390858" y="2020905"/>
                <a:ext cx="540354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3025595" y="2020905"/>
                <a:ext cx="540354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3641290" y="2020905"/>
                <a:ext cx="540354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4256852" y="2020905"/>
                <a:ext cx="540354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flipV="1">
                <a:off x="4866476" y="2020905"/>
                <a:ext cx="540354" cy="4571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61" tIns="121931" rIns="243861" bIns="121931" rtlCol="0" anchor="ctr"/>
              <a:lstStyle/>
              <a:p>
                <a:pPr algn="ctr"/>
                <a:endParaRPr lang="en-US" sz="3601" dirty="0">
                  <a:latin typeface="Calibri Ligh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739573" y="2035007"/>
              <a:ext cx="209375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3801" dirty="0">
                <a:solidFill>
                  <a:srgbClr val="EA3F39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FE816EB9-A736-5B48-AC57-595CAE11306D}"/>
              </a:ext>
            </a:extLst>
          </p:cNvPr>
          <p:cNvGrpSpPr/>
          <p:nvPr/>
        </p:nvGrpSpPr>
        <p:grpSpPr>
          <a:xfrm>
            <a:off x="-21792" y="3008398"/>
            <a:ext cx="22268329" cy="8697319"/>
            <a:chOff x="-210622" y="4085211"/>
            <a:chExt cx="19892697" cy="5346910"/>
          </a:xfrm>
        </p:grpSpPr>
        <p:sp>
          <p:nvSpPr>
            <p:cNvPr id="20" name="Round Same Side Corner Rectangle 21">
              <a:extLst>
                <a:ext uri="{FF2B5EF4-FFF2-40B4-BE49-F238E27FC236}">
                  <a16:creationId xmlns:a16="http://schemas.microsoft.com/office/drawing/2014/main" id="{6DEAEE3A-D280-D04B-A07C-1C5ED676840A}"/>
                </a:ext>
              </a:extLst>
            </p:cNvPr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76" tIns="109739" rIns="219476" bIns="109739" rtlCol="0" anchor="ctr"/>
            <a:lstStyle/>
            <a:p>
              <a:pPr algn="ctr"/>
              <a:endParaRPr lang="bg-BG" sz="3601" dirty="0">
                <a:latin typeface="Calibri Light"/>
              </a:endParaRPr>
            </a:p>
          </p:txBody>
        </p:sp>
        <p:sp>
          <p:nvSpPr>
            <p:cNvPr id="21" name="Round Same Side Corner Rectangle 7">
              <a:extLst>
                <a:ext uri="{FF2B5EF4-FFF2-40B4-BE49-F238E27FC236}">
                  <a16:creationId xmlns:a16="http://schemas.microsoft.com/office/drawing/2014/main" id="{7AC967D2-EF0A-4940-A9C8-CC19EE3292BC}"/>
                </a:ext>
              </a:extLst>
            </p:cNvPr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76" tIns="109739" rIns="219476" bIns="109739" rtlCol="0" anchor="ctr"/>
            <a:lstStyle/>
            <a:p>
              <a:pPr algn="ctr"/>
              <a:endParaRPr lang="bg-BG" sz="3601" dirty="0">
                <a:latin typeface="Calibri Light"/>
              </a:endParaRPr>
            </a:p>
          </p:txBody>
        </p:sp>
      </p:grp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DE6DB41B-6526-E845-9700-DB8A7007B5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552129"/>
              </p:ext>
            </p:extLst>
          </p:nvPr>
        </p:nvGraphicFramePr>
        <p:xfrm>
          <a:off x="709283" y="3747147"/>
          <a:ext cx="17960103" cy="728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5" name="Image 44">
            <a:extLst>
              <a:ext uri="{FF2B5EF4-FFF2-40B4-BE49-F238E27FC236}">
                <a16:creationId xmlns:a16="http://schemas.microsoft.com/office/drawing/2014/main" id="{C95DE44E-F861-7142-9104-5825FED9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756" y="7595016"/>
            <a:ext cx="6139408" cy="5938116"/>
          </a:xfrm>
          <a:prstGeom prst="rect">
            <a:avLst/>
          </a:prstGeom>
          <a:noFill/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45969C1-1E52-5846-A937-9CC235A85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8536" flipH="1">
            <a:off x="18715825" y="7614024"/>
            <a:ext cx="729453" cy="729453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8827EF5-D9FD-B540-97BA-7943287F1083}"/>
              </a:ext>
            </a:extLst>
          </p:cNvPr>
          <p:cNvSpPr txBox="1"/>
          <p:nvPr/>
        </p:nvSpPr>
        <p:spPr>
          <a:xfrm rot="21119118">
            <a:off x="17027504" y="8749937"/>
            <a:ext cx="4556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bg1"/>
                </a:solidFill>
                <a:latin typeface="Marker Felt Thin" panose="02000400000000000000" pitchFamily="2" charset="77"/>
              </a:rPr>
              <a:t>To </a:t>
            </a:r>
            <a:r>
              <a:rPr lang="fr-FR" b="1" u="sng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sum</a:t>
            </a:r>
            <a:r>
              <a:rPr lang="fr-FR" b="1" u="sng" dirty="0">
                <a:solidFill>
                  <a:schemeClr val="bg1"/>
                </a:solidFill>
                <a:latin typeface="Marker Felt Thin" panose="02000400000000000000" pitchFamily="2" charset="77"/>
              </a:rPr>
              <a:t> up : </a:t>
            </a:r>
          </a:p>
          <a:p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</a:t>
            </a:r>
          </a:p>
          <a:p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Stabilisation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accross</a:t>
            </a:r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the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years</a:t>
            </a:r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but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only</a:t>
            </a:r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an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eradication</a:t>
            </a:r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of 75% or more leads to 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fewer</a:t>
            </a:r>
            <a:r>
              <a:rPr lang="fr-FR" b="1" dirty="0">
                <a:solidFill>
                  <a:schemeClr val="bg1"/>
                </a:solidFill>
                <a:latin typeface="Marker Felt Thin" panose="02000400000000000000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Marker Felt Thin" panose="02000400000000000000" pitchFamily="2" charset="77"/>
              </a:rPr>
              <a:t>hornets</a:t>
            </a:r>
            <a:endParaRPr lang="fr-FR" b="1" dirty="0">
              <a:solidFill>
                <a:schemeClr val="bg1"/>
              </a:solidFill>
              <a:latin typeface="Marker Felt Thin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93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7" grpId="0"/>
    </p:bldLst>
  </p:timing>
</p:sld>
</file>

<file path=ppt/theme/theme1.xml><?xml version="1.0" encoding="utf-8"?>
<a:theme xmlns:a="http://schemas.openxmlformats.org/drawingml/2006/main" name="Thème Office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M_Adavancy" id="{BADC4624-7E36-2544-983D-AE0C7BEB6B23}" vid="{7CBF9F59-1E2C-8742-A7B2-3343C83FD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21878</TotalTime>
  <Words>562</Words>
  <Application>Microsoft Macintosh PowerPoint</Application>
  <PresentationFormat>Personnalisé</PresentationFormat>
  <Paragraphs>116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 Light</vt:lpstr>
      <vt:lpstr>Lato</vt:lpstr>
      <vt:lpstr>Lato Light</vt:lpstr>
      <vt:lpstr>Lato Regular</vt:lpstr>
      <vt:lpstr>Marker Felt Thin</vt:lpstr>
      <vt:lpstr>Roboto condensed</vt:lpstr>
      <vt:lpstr>Roboto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Théo Humbert</cp:lastModifiedBy>
  <cp:revision>3147</cp:revision>
  <cp:lastPrinted>2019-05-03T09:10:42Z</cp:lastPrinted>
  <dcterms:created xsi:type="dcterms:W3CDTF">2014-11-12T21:47:38Z</dcterms:created>
  <dcterms:modified xsi:type="dcterms:W3CDTF">2019-05-07T09:31:14Z</dcterms:modified>
  <cp:category/>
</cp:coreProperties>
</file>